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7" r:id="rId4"/>
    <p:sldId id="270" r:id="rId5"/>
    <p:sldId id="289" r:id="rId6"/>
    <p:sldId id="291" r:id="rId7"/>
    <p:sldId id="275" r:id="rId8"/>
    <p:sldId id="280" r:id="rId9"/>
    <p:sldId id="292" r:id="rId10"/>
    <p:sldId id="274" r:id="rId11"/>
    <p:sldId id="293" r:id="rId12"/>
    <p:sldId id="294" r:id="rId13"/>
    <p:sldId id="295" r:id="rId14"/>
    <p:sldId id="268" r:id="rId15"/>
    <p:sldId id="278" r:id="rId16"/>
    <p:sldId id="300" r:id="rId17"/>
    <p:sldId id="299" r:id="rId18"/>
    <p:sldId id="304" r:id="rId19"/>
    <p:sldId id="305" r:id="rId20"/>
    <p:sldId id="303" r:id="rId21"/>
    <p:sldId id="283" r:id="rId22"/>
    <p:sldId id="306" r:id="rId23"/>
    <p:sldId id="307" r:id="rId24"/>
    <p:sldId id="308" r:id="rId25"/>
    <p:sldId id="290" r:id="rId26"/>
    <p:sldId id="302" r:id="rId27"/>
    <p:sldId id="259" r:id="rId28"/>
    <p:sldId id="296" r:id="rId29"/>
    <p:sldId id="298" r:id="rId30"/>
    <p:sldId id="297" r:id="rId31"/>
    <p:sldId id="301" r:id="rId32"/>
    <p:sldId id="261" r:id="rId33"/>
    <p:sldId id="276" r:id="rId34"/>
    <p:sldId id="260" r:id="rId3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54D071FD-E260-48AF-BA2C-131515F05145}">
          <p14:sldIdLst>
            <p14:sldId id="256"/>
            <p14:sldId id="257"/>
            <p14:sldId id="267"/>
            <p14:sldId id="270"/>
            <p14:sldId id="289"/>
            <p14:sldId id="291"/>
            <p14:sldId id="275"/>
            <p14:sldId id="280"/>
          </p14:sldIdLst>
        </p14:section>
        <p14:section name="제목 없는 구역" id="{5E7D3064-7EB1-4313-80BD-E116D0EC1024}">
          <p14:sldIdLst>
            <p14:sldId id="292"/>
            <p14:sldId id="274"/>
            <p14:sldId id="293"/>
            <p14:sldId id="294"/>
          </p14:sldIdLst>
        </p14:section>
        <p14:section name="제목 없는 구역" id="{28338F66-3CC9-48DD-A0AA-FFE8ACCF7CE1}">
          <p14:sldIdLst>
            <p14:sldId id="295"/>
            <p14:sldId id="268"/>
            <p14:sldId id="278"/>
            <p14:sldId id="300"/>
            <p14:sldId id="299"/>
            <p14:sldId id="304"/>
            <p14:sldId id="305"/>
            <p14:sldId id="303"/>
            <p14:sldId id="283"/>
            <p14:sldId id="306"/>
            <p14:sldId id="307"/>
            <p14:sldId id="308"/>
          </p14:sldIdLst>
        </p14:section>
        <p14:section name="Result" id="{25425522-FDD5-4A54-B36E-AB55DC4B4C62}">
          <p14:sldIdLst>
            <p14:sldId id="290"/>
            <p14:sldId id="302"/>
            <p14:sldId id="259"/>
            <p14:sldId id="296"/>
            <p14:sldId id="298"/>
            <p14:sldId id="297"/>
            <p14:sldId id="301"/>
            <p14:sldId id="261"/>
            <p14:sldId id="276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EEFF"/>
    <a:srgbClr val="616161"/>
    <a:srgbClr val="FFFFCC"/>
    <a:srgbClr val="E7FFE7"/>
    <a:srgbClr val="FF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9" autoAdjust="0"/>
    <p:restoredTop sz="81032" autoAdjust="0"/>
  </p:normalViewPr>
  <p:slideViewPr>
    <p:cSldViewPr snapToGrid="0" snapToObjects="1">
      <p:cViewPr varScale="1">
        <p:scale>
          <a:sx n="82" d="100"/>
          <a:sy n="82" d="100"/>
        </p:scale>
        <p:origin x="223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김영우" userId="a6bf8696-9184-485a-9479-43f2226d71bc" providerId="ADAL" clId="{0AF88926-9729-4097-B99D-F5A60997BD6C}"/>
    <pc:docChg chg="undo redo custSel addSld delSld modSld sldOrd addSection modSection">
      <pc:chgData name="김영우" userId="a6bf8696-9184-485a-9479-43f2226d71bc" providerId="ADAL" clId="{0AF88926-9729-4097-B99D-F5A60997BD6C}" dt="2025-11-18T08:10:20.413" v="28471" actId="20577"/>
      <pc:docMkLst>
        <pc:docMk/>
      </pc:docMkLst>
      <pc:sldChg chg="modSp mod modNotesTx">
        <pc:chgData name="김영우" userId="a6bf8696-9184-485a-9479-43f2226d71bc" providerId="ADAL" clId="{0AF88926-9729-4097-B99D-F5A60997BD6C}" dt="2025-11-18T08:08:57.626" v="28438" actId="20577"/>
        <pc:sldMkLst>
          <pc:docMk/>
          <pc:sldMk cId="56450856" sldId="256"/>
        </pc:sldMkLst>
      </pc:sldChg>
      <pc:sldChg chg="modNotesTx">
        <pc:chgData name="김영우" userId="a6bf8696-9184-485a-9479-43f2226d71bc" providerId="ADAL" clId="{0AF88926-9729-4097-B99D-F5A60997BD6C}" dt="2025-11-18T08:09:00.530" v="28439" actId="20577"/>
        <pc:sldMkLst>
          <pc:docMk/>
          <pc:sldMk cId="3638230804" sldId="257"/>
        </pc:sldMkLst>
      </pc:sldChg>
      <pc:sldChg chg="modNotesTx">
        <pc:chgData name="김영우" userId="a6bf8696-9184-485a-9479-43f2226d71bc" providerId="ADAL" clId="{0AF88926-9729-4097-B99D-F5A60997BD6C}" dt="2025-11-18T08:10:08.134" v="28466" actId="20577"/>
        <pc:sldMkLst>
          <pc:docMk/>
          <pc:sldMk cId="1636099327" sldId="259"/>
        </pc:sldMkLst>
      </pc:sldChg>
      <pc:sldChg chg="modNotesTx">
        <pc:chgData name="김영우" userId="a6bf8696-9184-485a-9479-43f2226d71bc" providerId="ADAL" clId="{0AF88926-9729-4097-B99D-F5A60997BD6C}" dt="2025-11-18T08:10:20.413" v="28471" actId="20577"/>
        <pc:sldMkLst>
          <pc:docMk/>
          <pc:sldMk cId="108274830" sldId="261"/>
        </pc:sldMkLst>
      </pc:sldChg>
      <pc:sldChg chg="modNotesTx">
        <pc:chgData name="김영우" userId="a6bf8696-9184-485a-9479-43f2226d71bc" providerId="ADAL" clId="{0AF88926-9729-4097-B99D-F5A60997BD6C}" dt="2025-11-18T08:09:03.711" v="28442" actId="20577"/>
        <pc:sldMkLst>
          <pc:docMk/>
          <pc:sldMk cId="1055488262" sldId="267"/>
        </pc:sldMkLst>
      </pc:sldChg>
      <pc:sldChg chg="modNotesTx">
        <pc:chgData name="김영우" userId="a6bf8696-9184-485a-9479-43f2226d71bc" providerId="ADAL" clId="{0AF88926-9729-4097-B99D-F5A60997BD6C}" dt="2025-11-18T08:09:34.779" v="28453" actId="20577"/>
        <pc:sldMkLst>
          <pc:docMk/>
          <pc:sldMk cId="1324228065" sldId="268"/>
        </pc:sldMkLst>
      </pc:sldChg>
      <pc:sldChg chg="modNotesTx">
        <pc:chgData name="김영우" userId="a6bf8696-9184-485a-9479-43f2226d71bc" providerId="ADAL" clId="{0AF88926-9729-4097-B99D-F5A60997BD6C}" dt="2025-11-18T08:09:07.699" v="28443" actId="20577"/>
        <pc:sldMkLst>
          <pc:docMk/>
          <pc:sldMk cId="2301504048" sldId="270"/>
        </pc:sldMkLst>
      </pc:sldChg>
      <pc:sldChg chg="modNotesTx">
        <pc:chgData name="김영우" userId="a6bf8696-9184-485a-9479-43f2226d71bc" providerId="ADAL" clId="{0AF88926-9729-4097-B99D-F5A60997BD6C}" dt="2025-11-18T08:09:23.424" v="28449" actId="20577"/>
        <pc:sldMkLst>
          <pc:docMk/>
          <pc:sldMk cId="4041344449" sldId="274"/>
        </pc:sldMkLst>
      </pc:sldChg>
      <pc:sldChg chg="modNotesTx">
        <pc:chgData name="김영우" userId="a6bf8696-9184-485a-9479-43f2226d71bc" providerId="ADAL" clId="{0AF88926-9729-4097-B99D-F5A60997BD6C}" dt="2025-11-18T08:09:15.953" v="28446" actId="20577"/>
        <pc:sldMkLst>
          <pc:docMk/>
          <pc:sldMk cId="501081683" sldId="275"/>
        </pc:sldMkLst>
      </pc:sldChg>
      <pc:sldChg chg="modNotesTx">
        <pc:chgData name="김영우" userId="a6bf8696-9184-485a-9479-43f2226d71bc" providerId="ADAL" clId="{0AF88926-9729-4097-B99D-F5A60997BD6C}" dt="2025-11-18T08:09:37.232" v="28454" actId="20577"/>
        <pc:sldMkLst>
          <pc:docMk/>
          <pc:sldMk cId="2325707970" sldId="278"/>
        </pc:sldMkLst>
      </pc:sldChg>
      <pc:sldChg chg="modNotesTx">
        <pc:chgData name="김영우" userId="a6bf8696-9184-485a-9479-43f2226d71bc" providerId="ADAL" clId="{0AF88926-9729-4097-B99D-F5A60997BD6C}" dt="2025-11-18T08:09:18.419" v="28447" actId="20577"/>
        <pc:sldMkLst>
          <pc:docMk/>
          <pc:sldMk cId="2331417657" sldId="280"/>
        </pc:sldMkLst>
      </pc:sldChg>
      <pc:sldChg chg="modNotesTx">
        <pc:chgData name="김영우" userId="a6bf8696-9184-485a-9479-43f2226d71bc" providerId="ADAL" clId="{0AF88926-9729-4097-B99D-F5A60997BD6C}" dt="2025-11-18T08:09:52.370" v="28460" actId="20577"/>
        <pc:sldMkLst>
          <pc:docMk/>
          <pc:sldMk cId="3456631918" sldId="283"/>
        </pc:sldMkLst>
      </pc:sldChg>
      <pc:sldChg chg="modNotesTx">
        <pc:chgData name="김영우" userId="a6bf8696-9184-485a-9479-43f2226d71bc" providerId="ADAL" clId="{0AF88926-9729-4097-B99D-F5A60997BD6C}" dt="2025-11-18T08:09:10.320" v="28444" actId="20577"/>
        <pc:sldMkLst>
          <pc:docMk/>
          <pc:sldMk cId="3754668933" sldId="289"/>
        </pc:sldMkLst>
      </pc:sldChg>
      <pc:sldChg chg="modNotesTx">
        <pc:chgData name="김영우" userId="a6bf8696-9184-485a-9479-43f2226d71bc" providerId="ADAL" clId="{0AF88926-9729-4097-B99D-F5A60997BD6C}" dt="2025-11-18T08:10:03.468" v="28464" actId="20577"/>
        <pc:sldMkLst>
          <pc:docMk/>
          <pc:sldMk cId="2509326507" sldId="290"/>
        </pc:sldMkLst>
      </pc:sldChg>
      <pc:sldChg chg="modNotesTx">
        <pc:chgData name="김영우" userId="a6bf8696-9184-485a-9479-43f2226d71bc" providerId="ADAL" clId="{0AF88926-9729-4097-B99D-F5A60997BD6C}" dt="2025-11-18T08:09:13.027" v="28445" actId="20577"/>
        <pc:sldMkLst>
          <pc:docMk/>
          <pc:sldMk cId="52383392" sldId="291"/>
        </pc:sldMkLst>
      </pc:sldChg>
      <pc:sldChg chg="modNotesTx">
        <pc:chgData name="김영우" userId="a6bf8696-9184-485a-9479-43f2226d71bc" providerId="ADAL" clId="{0AF88926-9729-4097-B99D-F5A60997BD6C}" dt="2025-11-18T08:09:20.935" v="28448" actId="20577"/>
        <pc:sldMkLst>
          <pc:docMk/>
          <pc:sldMk cId="1706455485" sldId="292"/>
        </pc:sldMkLst>
      </pc:sldChg>
      <pc:sldChg chg="modNotesTx">
        <pc:chgData name="김영우" userId="a6bf8696-9184-485a-9479-43f2226d71bc" providerId="ADAL" clId="{0AF88926-9729-4097-B99D-F5A60997BD6C}" dt="2025-11-18T08:09:26.393" v="28450" actId="20577"/>
        <pc:sldMkLst>
          <pc:docMk/>
          <pc:sldMk cId="1989971498" sldId="293"/>
        </pc:sldMkLst>
      </pc:sldChg>
      <pc:sldChg chg="modNotesTx">
        <pc:chgData name="김영우" userId="a6bf8696-9184-485a-9479-43f2226d71bc" providerId="ADAL" clId="{0AF88926-9729-4097-B99D-F5A60997BD6C}" dt="2025-11-18T08:09:28.845" v="28451" actId="20577"/>
        <pc:sldMkLst>
          <pc:docMk/>
          <pc:sldMk cId="2347892845" sldId="294"/>
        </pc:sldMkLst>
      </pc:sldChg>
      <pc:sldChg chg="modNotesTx">
        <pc:chgData name="김영우" userId="a6bf8696-9184-485a-9479-43f2226d71bc" providerId="ADAL" clId="{0AF88926-9729-4097-B99D-F5A60997BD6C}" dt="2025-11-18T08:09:32.370" v="28452" actId="20577"/>
        <pc:sldMkLst>
          <pc:docMk/>
          <pc:sldMk cId="635225005" sldId="295"/>
        </pc:sldMkLst>
      </pc:sldChg>
      <pc:sldChg chg="modNotesTx">
        <pc:chgData name="김영우" userId="a6bf8696-9184-485a-9479-43f2226d71bc" providerId="ADAL" clId="{0AF88926-9729-4097-B99D-F5A60997BD6C}" dt="2025-11-18T08:10:10.216" v="28467" actId="20577"/>
        <pc:sldMkLst>
          <pc:docMk/>
          <pc:sldMk cId="2061019713" sldId="296"/>
        </pc:sldMkLst>
      </pc:sldChg>
      <pc:sldChg chg="modNotesTx">
        <pc:chgData name="김영우" userId="a6bf8696-9184-485a-9479-43f2226d71bc" providerId="ADAL" clId="{0AF88926-9729-4097-B99D-F5A60997BD6C}" dt="2025-11-18T08:10:15.710" v="28469" actId="20577"/>
        <pc:sldMkLst>
          <pc:docMk/>
          <pc:sldMk cId="1370164064" sldId="297"/>
        </pc:sldMkLst>
      </pc:sldChg>
      <pc:sldChg chg="modNotesTx">
        <pc:chgData name="김영우" userId="a6bf8696-9184-485a-9479-43f2226d71bc" providerId="ADAL" clId="{0AF88926-9729-4097-B99D-F5A60997BD6C}" dt="2025-11-18T08:10:13.353" v="28468" actId="20577"/>
        <pc:sldMkLst>
          <pc:docMk/>
          <pc:sldMk cId="2225488030" sldId="298"/>
        </pc:sldMkLst>
      </pc:sldChg>
      <pc:sldChg chg="modNotesTx">
        <pc:chgData name="김영우" userId="a6bf8696-9184-485a-9479-43f2226d71bc" providerId="ADAL" clId="{0AF88926-9729-4097-B99D-F5A60997BD6C}" dt="2025-11-18T08:09:43.054" v="28456" actId="20577"/>
        <pc:sldMkLst>
          <pc:docMk/>
          <pc:sldMk cId="931184786" sldId="299"/>
        </pc:sldMkLst>
      </pc:sldChg>
      <pc:sldChg chg="modNotesTx">
        <pc:chgData name="김영우" userId="a6bf8696-9184-485a-9479-43f2226d71bc" providerId="ADAL" clId="{0AF88926-9729-4097-B99D-F5A60997BD6C}" dt="2025-11-18T08:09:39.567" v="28455" actId="20577"/>
        <pc:sldMkLst>
          <pc:docMk/>
          <pc:sldMk cId="1468125156" sldId="300"/>
        </pc:sldMkLst>
      </pc:sldChg>
      <pc:sldChg chg="modNotesTx">
        <pc:chgData name="김영우" userId="a6bf8696-9184-485a-9479-43f2226d71bc" providerId="ADAL" clId="{0AF88926-9729-4097-B99D-F5A60997BD6C}" dt="2025-11-18T08:10:18.069" v="28470" actId="20577"/>
        <pc:sldMkLst>
          <pc:docMk/>
          <pc:sldMk cId="2667171163" sldId="301"/>
        </pc:sldMkLst>
      </pc:sldChg>
      <pc:sldChg chg="modNotesTx">
        <pc:chgData name="김영우" userId="a6bf8696-9184-485a-9479-43f2226d71bc" providerId="ADAL" clId="{0AF88926-9729-4097-B99D-F5A60997BD6C}" dt="2025-11-18T08:10:06.077" v="28465" actId="20577"/>
        <pc:sldMkLst>
          <pc:docMk/>
          <pc:sldMk cId="3257395890" sldId="302"/>
        </pc:sldMkLst>
      </pc:sldChg>
      <pc:sldChg chg="modNotesTx">
        <pc:chgData name="김영우" userId="a6bf8696-9184-485a-9479-43f2226d71bc" providerId="ADAL" clId="{0AF88926-9729-4097-B99D-F5A60997BD6C}" dt="2025-11-18T08:09:50.769" v="28459" actId="20577"/>
        <pc:sldMkLst>
          <pc:docMk/>
          <pc:sldMk cId="4115143146" sldId="303"/>
        </pc:sldMkLst>
      </pc:sldChg>
      <pc:sldChg chg="modNotesTx">
        <pc:chgData name="김영우" userId="a6bf8696-9184-485a-9479-43f2226d71bc" providerId="ADAL" clId="{0AF88926-9729-4097-B99D-F5A60997BD6C}" dt="2025-11-18T08:09:45.519" v="28457" actId="20577"/>
        <pc:sldMkLst>
          <pc:docMk/>
          <pc:sldMk cId="905754898" sldId="304"/>
        </pc:sldMkLst>
      </pc:sldChg>
      <pc:sldChg chg="modNotesTx">
        <pc:chgData name="김영우" userId="a6bf8696-9184-485a-9479-43f2226d71bc" providerId="ADAL" clId="{0AF88926-9729-4097-B99D-F5A60997BD6C}" dt="2025-11-18T08:09:48.166" v="28458" actId="20577"/>
        <pc:sldMkLst>
          <pc:docMk/>
          <pc:sldMk cId="3658213462" sldId="305"/>
        </pc:sldMkLst>
      </pc:sldChg>
      <pc:sldChg chg="modNotesTx">
        <pc:chgData name="김영우" userId="a6bf8696-9184-485a-9479-43f2226d71bc" providerId="ADAL" clId="{0AF88926-9729-4097-B99D-F5A60997BD6C}" dt="2025-11-18T08:09:55.625" v="28461" actId="20577"/>
        <pc:sldMkLst>
          <pc:docMk/>
          <pc:sldMk cId="3664675957" sldId="306"/>
        </pc:sldMkLst>
      </pc:sldChg>
      <pc:sldChg chg="modNotesTx">
        <pc:chgData name="김영우" userId="a6bf8696-9184-485a-9479-43f2226d71bc" providerId="ADAL" clId="{0AF88926-9729-4097-B99D-F5A60997BD6C}" dt="2025-11-18T08:09:57.717" v="28462" actId="20577"/>
        <pc:sldMkLst>
          <pc:docMk/>
          <pc:sldMk cId="1680389180" sldId="307"/>
        </pc:sldMkLst>
      </pc:sldChg>
      <pc:sldChg chg="modNotesTx">
        <pc:chgData name="김영우" userId="a6bf8696-9184-485a-9479-43f2226d71bc" providerId="ADAL" clId="{0AF88926-9729-4097-B99D-F5A60997BD6C}" dt="2025-11-18T08:10:00.356" v="28463" actId="20577"/>
        <pc:sldMkLst>
          <pc:docMk/>
          <pc:sldMk cId="3756507630" sldId="30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Performance (seconds)</a:t>
            </a:r>
            <a:endParaRPr lang="ko-K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[Zheng et al. 2022]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4.53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87-459F-8E69-20070BD5F8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[Sacht et al. 2024]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2.88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87-459F-8E69-20070BD5F8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324095"/>
        <c:axId val="47322175"/>
      </c:barChart>
      <c:catAx>
        <c:axId val="47324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7322175"/>
        <c:crosses val="autoZero"/>
        <c:auto val="1"/>
        <c:lblAlgn val="ctr"/>
        <c:lblOffset val="100"/>
        <c:noMultiLvlLbl val="0"/>
      </c:catAx>
      <c:valAx>
        <c:axId val="47322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7324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FPS (Overlap ratio: 0.5)</a:t>
            </a:r>
            <a:endParaRPr lang="ko-K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Dragon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[Zheng et al. 2022]</c:v>
                </c:pt>
                <c:pt idx="1">
                  <c:v>[Sacht et al. 2024]</c:v>
                </c:pt>
                <c:pt idx="2">
                  <c:v>RTX2080</c:v>
                </c:pt>
                <c:pt idx="3">
                  <c:v>RTX3080</c:v>
                </c:pt>
                <c:pt idx="4">
                  <c:v>RTX4080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0.27</c:v>
                </c:pt>
                <c:pt idx="1">
                  <c:v>0.41</c:v>
                </c:pt>
                <c:pt idx="2">
                  <c:v>12.5</c:v>
                </c:pt>
                <c:pt idx="3">
                  <c:v>14.3</c:v>
                </c:pt>
                <c:pt idx="4">
                  <c:v>16.7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A1-44C8-8531-B8470303C57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Happy buddha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[Zheng et al. 2022]</c:v>
                </c:pt>
                <c:pt idx="1">
                  <c:v>[Sacht et al. 2024]</c:v>
                </c:pt>
                <c:pt idx="2">
                  <c:v>RTX2080</c:v>
                </c:pt>
                <c:pt idx="3">
                  <c:v>RTX3080</c:v>
                </c:pt>
                <c:pt idx="4">
                  <c:v>RTX4080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0.22</c:v>
                </c:pt>
                <c:pt idx="1">
                  <c:v>0.35</c:v>
                </c:pt>
                <c:pt idx="2">
                  <c:v>3.85</c:v>
                </c:pt>
                <c:pt idx="3">
                  <c:v>5.56</c:v>
                </c:pt>
                <c:pt idx="4">
                  <c:v>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A1-44C8-8531-B8470303C57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Thai Statue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[Zheng et al. 2022]</c:v>
                </c:pt>
                <c:pt idx="1">
                  <c:v>[Sacht et al. 2024]</c:v>
                </c:pt>
                <c:pt idx="2">
                  <c:v>RTX2080</c:v>
                </c:pt>
                <c:pt idx="3">
                  <c:v>RTX3080</c:v>
                </c:pt>
                <c:pt idx="4">
                  <c:v>RTX4080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0.02</c:v>
                </c:pt>
                <c:pt idx="1">
                  <c:v>0.02</c:v>
                </c:pt>
                <c:pt idx="2">
                  <c:v>0.46</c:v>
                </c:pt>
                <c:pt idx="3">
                  <c:v>0.72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AA1-44C8-8531-B8470303C577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Asian Dragon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[Zheng et al. 2022]</c:v>
                </c:pt>
                <c:pt idx="1">
                  <c:v>[Sacht et al. 2024]</c:v>
                </c:pt>
                <c:pt idx="2">
                  <c:v>RTX2080</c:v>
                </c:pt>
                <c:pt idx="3">
                  <c:v>RTX3080</c:v>
                </c:pt>
                <c:pt idx="4">
                  <c:v>RTX4080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0.02</c:v>
                </c:pt>
                <c:pt idx="1">
                  <c:v>0.04</c:v>
                </c:pt>
                <c:pt idx="2">
                  <c:v>4.34</c:v>
                </c:pt>
                <c:pt idx="3">
                  <c:v>5</c:v>
                </c:pt>
                <c:pt idx="4">
                  <c:v>7.14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AA1-44C8-8531-B8470303C5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9949423"/>
        <c:axId val="1639949903"/>
      </c:lineChart>
      <c:catAx>
        <c:axId val="16399494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639949903"/>
        <c:crosses val="autoZero"/>
        <c:auto val="1"/>
        <c:lblAlgn val="ctr"/>
        <c:lblOffset val="100"/>
        <c:noMultiLvlLbl val="0"/>
      </c:catAx>
      <c:valAx>
        <c:axId val="16399499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639949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FPS</a:t>
            </a:r>
            <a:endParaRPr lang="ko-K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Dragon-Asian Dra.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[Zheng et al. 2022]</c:v>
                </c:pt>
                <c:pt idx="1">
                  <c:v>[Sacht et al. 2024]</c:v>
                </c:pt>
                <c:pt idx="2">
                  <c:v>RTX2080</c:v>
                </c:pt>
                <c:pt idx="3">
                  <c:v>RTX3080</c:v>
                </c:pt>
                <c:pt idx="4">
                  <c:v>RTX4080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5.353319057815846E-2</c:v>
                </c:pt>
                <c:pt idx="1">
                  <c:v>8.6430423509075191E-2</c:v>
                </c:pt>
                <c:pt idx="2">
                  <c:v>3.3333333333333335</c:v>
                </c:pt>
                <c:pt idx="3">
                  <c:v>4</c:v>
                </c:pt>
                <c:pt idx="4">
                  <c:v>5.5555555555555554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0C-4E29-8B28-E042D771410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Thai.-Buddha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[Zheng et al. 2022]</c:v>
                </c:pt>
                <c:pt idx="1">
                  <c:v>[Sacht et al. 2024]</c:v>
                </c:pt>
                <c:pt idx="2">
                  <c:v>RTX2080</c:v>
                </c:pt>
                <c:pt idx="3">
                  <c:v>RTX3080</c:v>
                </c:pt>
                <c:pt idx="4">
                  <c:v>RTX4080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3.8255547054322873E-2</c:v>
                </c:pt>
                <c:pt idx="1">
                  <c:v>5.9311981020166077E-2</c:v>
                </c:pt>
                <c:pt idx="2">
                  <c:v>1.7543859649122808</c:v>
                </c:pt>
                <c:pt idx="3">
                  <c:v>2.2727272727272729</c:v>
                </c:pt>
                <c:pt idx="4">
                  <c:v>3.2258064516129035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0C-4E29-8B28-E042D771410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Dragon-Buddha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[Zheng et al. 2022]</c:v>
                </c:pt>
                <c:pt idx="1">
                  <c:v>[Sacht et al. 2024]</c:v>
                </c:pt>
                <c:pt idx="2">
                  <c:v>RTX2080</c:v>
                </c:pt>
                <c:pt idx="3">
                  <c:v>RTX3080</c:v>
                </c:pt>
                <c:pt idx="4">
                  <c:v>RTX4080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0.24330900243309</c:v>
                </c:pt>
                <c:pt idx="1">
                  <c:v>0.38910505836575876</c:v>
                </c:pt>
                <c:pt idx="2">
                  <c:v>5</c:v>
                </c:pt>
                <c:pt idx="3">
                  <c:v>5.5555555555555554</c:v>
                </c:pt>
                <c:pt idx="4">
                  <c:v>7.1428571428571423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0C-4E29-8B28-E042D7714102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Thai.-Asian Dra.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Sheet1!$B$1:$F$1</c:f>
              <c:strCache>
                <c:ptCount val="5"/>
                <c:pt idx="0">
                  <c:v>[Zheng et al. 2022]</c:v>
                </c:pt>
                <c:pt idx="1">
                  <c:v>[Sacht et al. 2024]</c:v>
                </c:pt>
                <c:pt idx="2">
                  <c:v>RTX2080</c:v>
                </c:pt>
                <c:pt idx="3">
                  <c:v>RTX3080</c:v>
                </c:pt>
                <c:pt idx="4">
                  <c:v>RTX4080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2.4038461538461536E-2</c:v>
                </c:pt>
                <c:pt idx="1">
                  <c:v>3.2776138970829233E-2</c:v>
                </c:pt>
                <c:pt idx="2">
                  <c:v>1.0526315789473684</c:v>
                </c:pt>
                <c:pt idx="3">
                  <c:v>1.3157894736842106</c:v>
                </c:pt>
                <c:pt idx="4">
                  <c:v>1.7543859649122808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B0C-4E29-8B28-E042D77141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9949423"/>
        <c:axId val="1639949903"/>
      </c:lineChart>
      <c:catAx>
        <c:axId val="16399494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639949903"/>
        <c:crosses val="autoZero"/>
        <c:auto val="1"/>
        <c:lblAlgn val="ctr"/>
        <c:lblOffset val="100"/>
        <c:noMultiLvlLbl val="0"/>
      </c:catAx>
      <c:valAx>
        <c:axId val="16399499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639949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FPS</a:t>
            </a:r>
            <a:endParaRPr lang="ko-K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Dragon (5%)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Sheet1!$B$1:$D$1</c:f>
              <c:strCache>
                <c:ptCount val="3"/>
                <c:pt idx="0">
                  <c:v>[Zheng et al. 2022]</c:v>
                </c:pt>
                <c:pt idx="1">
                  <c:v>[Sacht et al. 2024]</c:v>
                </c:pt>
                <c:pt idx="2">
                  <c:v>RTX4080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0.11</c:v>
                </c:pt>
                <c:pt idx="1">
                  <c:v>0.28999999999999998</c:v>
                </c:pt>
                <c:pt idx="2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24-4809-B7FB-FA0C85F2CE7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Happy buddha (5%)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Sheet1!$B$1:$D$1</c:f>
              <c:strCache>
                <c:ptCount val="3"/>
                <c:pt idx="0">
                  <c:v>[Zheng et al. 2022]</c:v>
                </c:pt>
                <c:pt idx="1">
                  <c:v>[Sacht et al. 2024]</c:v>
                </c:pt>
                <c:pt idx="2">
                  <c:v>RTX4080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0.1</c:v>
                </c:pt>
                <c:pt idx="1">
                  <c:v>0.27</c:v>
                </c:pt>
                <c:pt idx="2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24-4809-B7FB-FA0C85F2CE7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Thai Statue (0.2%)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Sheet1!$B$1:$D$1</c:f>
              <c:strCache>
                <c:ptCount val="3"/>
                <c:pt idx="0">
                  <c:v>[Zheng et al. 2022]</c:v>
                </c:pt>
                <c:pt idx="1">
                  <c:v>[Sacht et al. 2024]</c:v>
                </c:pt>
                <c:pt idx="2">
                  <c:v>RTX4080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0.04</c:v>
                </c:pt>
                <c:pt idx="1">
                  <c:v>0.06</c:v>
                </c:pt>
                <c:pt idx="2">
                  <c:v>12.5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524-4809-B7FB-FA0C85F2CE7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Asian Dragon (0.3%)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Sheet1!$B$1:$D$1</c:f>
              <c:strCache>
                <c:ptCount val="3"/>
                <c:pt idx="0">
                  <c:v>[Zheng et al. 2022]</c:v>
                </c:pt>
                <c:pt idx="1">
                  <c:v>[Sacht et al. 2024]</c:v>
                </c:pt>
                <c:pt idx="2">
                  <c:v>RTX4080</c:v>
                </c:pt>
              </c:strCache>
            </c:strRef>
          </c:cat>
          <c:val>
            <c:numRef>
              <c:f>Sheet1!$B$5:$D$5</c:f>
              <c:numCache>
                <c:formatCode>General</c:formatCode>
                <c:ptCount val="3"/>
                <c:pt idx="0">
                  <c:v>0.05</c:v>
                </c:pt>
                <c:pt idx="1">
                  <c:v>0.11</c:v>
                </c:pt>
                <c:pt idx="2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524-4809-B7FB-FA0C85F2CE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9949423"/>
        <c:axId val="1639949903"/>
      </c:lineChart>
      <c:catAx>
        <c:axId val="16399494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639949903"/>
        <c:crosses val="autoZero"/>
        <c:auto val="1"/>
        <c:lblAlgn val="ctr"/>
        <c:lblOffset val="100"/>
        <c:noMultiLvlLbl val="0"/>
      </c:catAx>
      <c:valAx>
        <c:axId val="16399499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639949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Overall Performance up (on average)</a:t>
            </a:r>
            <a:endParaRPr lang="ko-K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Translation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RTX 2080</c:v>
                </c:pt>
                <c:pt idx="1">
                  <c:v>RTX 3080</c:v>
                </c:pt>
                <c:pt idx="2">
                  <c:v>RTX 4080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39.549999999999997</c:v>
                </c:pt>
                <c:pt idx="1">
                  <c:v>47.63</c:v>
                </c:pt>
                <c:pt idx="2">
                  <c:v>63.24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74-4647-B94F-56A7F6DD898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Different object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RTX 2080</c:v>
                </c:pt>
                <c:pt idx="1">
                  <c:v>RTX 3080</c:v>
                </c:pt>
                <c:pt idx="2">
                  <c:v>RTX 4080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20.239999999999998</c:v>
                </c:pt>
                <c:pt idx="1">
                  <c:v>24.26</c:v>
                </c:pt>
                <c:pt idx="2">
                  <c:v>33.39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74-4647-B94F-56A7F6DD898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Decimation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RTX 2080</c:v>
                </c:pt>
                <c:pt idx="1">
                  <c:v>RTX 3080</c:v>
                </c:pt>
                <c:pt idx="2">
                  <c:v>RTX 4080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83.54</c:v>
                </c:pt>
                <c:pt idx="1">
                  <c:v>89.81</c:v>
                </c:pt>
                <c:pt idx="2">
                  <c:v>120.97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774-4647-B94F-56A7F6DD89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6919631"/>
        <c:axId val="2086918671"/>
      </c:lineChart>
      <c:catAx>
        <c:axId val="20869196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86918671"/>
        <c:crosses val="autoZero"/>
        <c:auto val="1"/>
        <c:lblAlgn val="ctr"/>
        <c:lblOffset val="100"/>
        <c:noMultiLvlLbl val="0"/>
      </c:catAx>
      <c:valAx>
        <c:axId val="20869186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86919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C3007-4EC8-4436-B99E-303BEE6C59E6}" type="datetimeFigureOut">
              <a:rPr lang="ko-KR" altLang="en-US" smtClean="0"/>
              <a:t>2025-11-18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311D9-3F8B-4BFC-8DB5-C4317C43B7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3383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4191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1214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0013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1194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3B006-0D8E-AE06-5FAA-B1DBF2DBF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5FA114D-8AFA-A088-52FB-5CC54EEC50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DC3B375-5D3E-E95D-9463-DCD078904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122E451-1A35-25E7-28C4-6890F850B6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9866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7478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8060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B0CF7-E9D0-8FB0-6884-633DED58E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8128FDD-EE9E-5878-56EE-378E9E8288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595BFE1-FD32-F338-4651-219C866423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614E921-29CA-9E17-EEAD-F2A180C4B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9795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9000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447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8907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2384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4330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3590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2123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8021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01461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2675C-88FA-5BAA-4868-2575A302D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2004419-8B72-4F12-943C-52ECA91FD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943EA10-6F3C-B3B7-A2BE-5AA5EA855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7EDF0AD-90D2-F2B1-3E7D-46171EE0E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1197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BFEA2-43BD-E5BC-D806-46ED30C74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672AA49-45D5-E7A1-6B3C-9FD0FA1A22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9DC205F-DE9C-6385-E5D2-D4EE8BDFBA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2AD90C7-A612-9FE1-1A65-1B4E6ED9A4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87881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0249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7961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3097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8664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91206-4E79-DA30-A22C-51F4861D1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AE82603-D742-51AD-0798-3E93D22F8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BD57C9B-461C-27C7-2F0B-D6B6ABD34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8BD5C62-AEF3-99C7-7854-91CEA19714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43626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37567-5F20-EEEC-2385-9F8FA6E66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787C1CF-07F9-0C46-1BDC-D21CEB503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AD1E4E9-D0CD-05AF-7934-A315987D7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CBA8890-B556-1D39-AB4A-17B28EFE5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76301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45886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991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6123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63E91-130F-DECB-30FF-6589EDF97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E066534-813C-F8ED-E324-B9BF0D031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05F2B20-70EF-0B7A-1849-7171735C0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D8428AA-15B2-6886-8C00-7494477E8B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9087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7D069-466A-1954-77A7-A5EC8DFE8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9DA3BEB-92CF-3332-F4F5-361B97CA0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4516B07-8A8A-FCB9-8713-D48C03010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6C5E73D-7BFB-F2AD-778F-C4C905B232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3990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6895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1328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11D9-3F8B-4BFC-8DB5-C4317C43B79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803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9CC718-E53D-A341-87B4-7FD31834B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4D16861-49C8-CD44-9B10-01485E0F8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8F56E18-0DE1-214B-9B11-1C6128718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1E43-A16C-084D-A3B7-BE2E2392C80C}" type="datetimeFigureOut">
              <a:rPr kumimoji="1" lang="zh-TW" altLang="en-US" smtClean="0"/>
              <a:t>2025/11/18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EBB983E-D3D5-9944-B223-B6AE5DDEA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320FB43-7157-7E49-952D-36492EA6C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998E-33D6-714E-8516-1EECD626F07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17580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F1CBED-AC9F-B14E-9872-099345A71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C5D4394-2531-BE40-8FBA-926829B76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876028A-4B24-424B-BCC0-7900E22D5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1E43-A16C-084D-A3B7-BE2E2392C80C}" type="datetimeFigureOut">
              <a:rPr kumimoji="1" lang="zh-TW" altLang="en-US" smtClean="0"/>
              <a:t>2025/11/18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F045F7F-30B7-9744-B844-4CC3EC88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F2F471-A090-4E4C-80FF-665BAC2C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998E-33D6-714E-8516-1EECD626F07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1831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C3BC8AA-7C45-1F46-AF4E-D88F948839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211782B-031A-F644-A732-D9B20D38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4BCBF9E-0A44-5344-9F0D-EB82EE2D0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1E43-A16C-084D-A3B7-BE2E2392C80C}" type="datetimeFigureOut">
              <a:rPr kumimoji="1" lang="zh-TW" altLang="en-US" smtClean="0"/>
              <a:t>2025/11/18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2DFB8D5-F20D-9847-8955-F0FE2382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ACF0AFB-3181-8344-98D8-B3D3BC0FA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998E-33D6-714E-8516-1EECD626F07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047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FC646F-9EF7-464A-9DE2-229B5513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D71FCA-A2F1-3D41-8808-0CD92A255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42B25-439D-8149-9CFF-1D540D41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1E43-A16C-084D-A3B7-BE2E2392C80C}" type="datetimeFigureOut">
              <a:rPr kumimoji="1" lang="zh-TW" altLang="en-US" smtClean="0"/>
              <a:t>2025/11/18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7A8609C-1793-1D4C-8184-4D986BFDB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3C4F8AE-12AC-7041-91D2-F4754C72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998E-33D6-714E-8516-1EECD626F07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3189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F5F101-6143-FA42-873E-B51DD85DE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A1A971C-32BA-2D41-9D3D-EBF1A9ED3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E27D0B2-F924-614B-8AD5-B85A371A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1E43-A16C-084D-A3B7-BE2E2392C80C}" type="datetimeFigureOut">
              <a:rPr kumimoji="1" lang="zh-TW" altLang="en-US" smtClean="0"/>
              <a:t>2025/11/18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333E58-A4C2-BE40-8F25-53AE92C70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0C36DD7-E946-B241-8D1D-B5E63176D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998E-33D6-714E-8516-1EECD626F07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6818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441A5A-7EBB-AE4C-8612-7C55F5D30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FD0992B-CD1E-7247-B25B-1D9086F686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8C380CD-B12F-494A-B1F8-876CA867C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A52A98B-BC07-CD4D-8C99-245392466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1E43-A16C-084D-A3B7-BE2E2392C80C}" type="datetimeFigureOut">
              <a:rPr kumimoji="1" lang="zh-TW" altLang="en-US" smtClean="0"/>
              <a:t>2025/11/18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F48BF83-9830-8244-8FDA-BED916EBA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169B6B0-46BE-164A-BA1B-78A1E0715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998E-33D6-714E-8516-1EECD626F07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5806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88357B-396B-CC4C-8E03-93B21928D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BEC5979-1680-CD4B-A15B-F54EC5909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CA73F80-DCDE-2040-B5EC-1F15E4323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936F404-D148-8A46-B599-DF31EDDFB2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8E3E416-9D00-7F4A-8F4D-778AA651DB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3FACB7A-4D61-C344-8064-4EE0868D6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1E43-A16C-084D-A3B7-BE2E2392C80C}" type="datetimeFigureOut">
              <a:rPr kumimoji="1" lang="zh-TW" altLang="en-US" smtClean="0"/>
              <a:t>2025/11/18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7A04025-985B-6D4B-999B-8ADD56459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6B9AC0B-303B-8F4F-A19D-EED02C6A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998E-33D6-714E-8516-1EECD626F07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4822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7A68DE-5AB1-5344-952C-9A8E8AC60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7C26BF0-D34D-B94B-8FBD-C78C81DF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1E43-A16C-084D-A3B7-BE2E2392C80C}" type="datetimeFigureOut">
              <a:rPr kumimoji="1" lang="zh-TW" altLang="en-US" smtClean="0"/>
              <a:t>2025/11/18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7A7A559-779D-8449-BDBA-DF70E586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2A2A7B4-A72D-3849-937C-28BA7FD45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998E-33D6-714E-8516-1EECD626F07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3620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7C80FAD-0C6C-FF46-B997-A7846B7A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1E43-A16C-084D-A3B7-BE2E2392C80C}" type="datetimeFigureOut">
              <a:rPr kumimoji="1" lang="zh-TW" altLang="en-US" smtClean="0"/>
              <a:t>2025/11/18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800F8CE-E91A-5446-98A2-0C7940BB1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4D1DC41-F97E-F242-8E08-A20A5B02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998E-33D6-714E-8516-1EECD626F07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2978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BE2EA-AFE3-8F47-A4D9-3581C295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109FB4-3C68-A545-8845-6F00AB592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92637D0-5BEB-0C46-9FBE-3CF8A1B6D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B0148D2-7336-6D43-BE77-DCE880941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1E43-A16C-084D-A3B7-BE2E2392C80C}" type="datetimeFigureOut">
              <a:rPr kumimoji="1" lang="zh-TW" altLang="en-US" smtClean="0"/>
              <a:t>2025/11/18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2638AB2-C69D-6A49-B88D-E23AD516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9839875-ECB7-5442-B310-2D3E0F11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998E-33D6-714E-8516-1EECD626F07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0580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365078-306B-AB4C-B488-B2199BCD2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F751FEA-C62D-9640-B593-971BE33F4C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2C93586-31E6-7B4F-91B3-2FFF027E1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80E03E3-435C-1B4A-9ED6-7010BBE34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1E43-A16C-084D-A3B7-BE2E2392C80C}" type="datetimeFigureOut">
              <a:rPr kumimoji="1" lang="zh-TW" altLang="en-US" smtClean="0"/>
              <a:t>2025/11/18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FF78222-5F3B-1A42-A869-C312C65E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DCDA1C7-85EE-E942-ABB6-52A6DA151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998E-33D6-714E-8516-1EECD626F07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1048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3BE66D3-B7C2-674C-BB8B-CEEF2315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FFDB55F-1612-1743-8DA1-C0D1B0148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8FA7D95-4199-ED49-BC6D-9155DE4FA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E1E43-A16C-084D-A3B7-BE2E2392C80C}" type="datetimeFigureOut">
              <a:rPr kumimoji="1" lang="zh-TW" altLang="en-US" smtClean="0"/>
              <a:t>2025/11/18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C9822C-C58A-3541-AEF3-3E7FD409A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E380E2-317F-024E-B5AA-8FF74CAFE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998E-33D6-714E-8516-1EECD626F07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3728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image" Target="../media/image5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4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estacioncine-home.blogspot.com/2017/12/nvidia.html" TargetMode="Externa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5D9532-37C5-9746-93EA-19E735829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8593" y="1122362"/>
            <a:ext cx="5265683" cy="2783239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TW" sz="36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RT-HDIST: Ray-Tracing Core-based </a:t>
            </a:r>
            <a:r>
              <a:rPr kumimoji="1" lang="en-US" altLang="zh-TW" sz="3600" b="1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Hausdorff</a:t>
            </a:r>
            <a:r>
              <a:rPr kumimoji="1" lang="en-US" altLang="zh-TW" sz="36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Distance Computation</a:t>
            </a:r>
            <a:endParaRPr kumimoji="1" lang="zh-TW" altLang="en-US" sz="36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BF805BA-CAD7-B04E-893A-3E1925430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8593" y="4179365"/>
            <a:ext cx="4519448" cy="1284890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TW" sz="1800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YoungWoo</a:t>
            </a:r>
            <a:r>
              <a:rPr kumimoji="1" lang="en-US" altLang="zh-TW" sz="18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Kim, </a:t>
            </a:r>
            <a:r>
              <a:rPr kumimoji="1" lang="en-US" altLang="zh-TW" sz="1800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Jaehong</a:t>
            </a:r>
            <a:r>
              <a:rPr kumimoji="1" lang="en-US" altLang="zh-TW" sz="18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Lee, </a:t>
            </a:r>
            <a:r>
              <a:rPr kumimoji="1" lang="en-US" altLang="zh-TW" sz="1800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Duksu</a:t>
            </a:r>
            <a:r>
              <a:rPr kumimoji="1" lang="en-US" altLang="zh-TW" sz="18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Kim</a:t>
            </a:r>
          </a:p>
          <a:p>
            <a:r>
              <a:rPr kumimoji="1" lang="en-US" altLang="zh-TW" sz="18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KOREATECH</a:t>
            </a:r>
          </a:p>
          <a:p>
            <a:r>
              <a:rPr kumimoji="1" lang="en-US" altLang="zh-TW" sz="18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Republic of Korea</a:t>
            </a:r>
          </a:p>
        </p:txBody>
      </p:sp>
    </p:spTree>
    <p:extLst>
      <p:ext uri="{BB962C8B-B14F-4D97-AF65-F5344CB8AC3E}">
        <p14:creationId xmlns:p14="http://schemas.microsoft.com/office/powerpoint/2010/main" val="56450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974C14-1D73-0E23-9BC4-444B83D09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타원 12">
            <a:extLst>
              <a:ext uri="{FF2B5EF4-FFF2-40B4-BE49-F238E27FC236}">
                <a16:creationId xmlns:a16="http://schemas.microsoft.com/office/drawing/2014/main" id="{D3201031-415F-F381-1AE0-1DAA7D1AD75B}"/>
              </a:ext>
            </a:extLst>
          </p:cNvPr>
          <p:cNvSpPr/>
          <p:nvPr/>
        </p:nvSpPr>
        <p:spPr>
          <a:xfrm>
            <a:off x="4541544" y="2877576"/>
            <a:ext cx="2671448" cy="2671448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537A9F3-5767-58A1-26E4-9533C4EF7705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933D066-DC64-2A79-3CDE-79D8078D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RTNN approach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46DD5A4E-526E-FEDD-A1F6-9C139886CE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3210"/>
                <a:ext cx="10515600" cy="473375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dirty="0" smtClean="0">
                        <a:solidFill>
                          <a:srgbClr val="61616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𝜀</m:t>
                    </m:r>
                  </m:oMath>
                </a14:m>
                <a:r>
                  <a:rPr lang="en-US" altLang="zh-TW" dirty="0">
                    <a:solidFill>
                      <a:srgbClr val="61616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-NN based neighbor search with ray-tracing core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46DD5A4E-526E-FEDD-A1F6-9C139886CE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3210"/>
                <a:ext cx="10515600" cy="4733753"/>
              </a:xfrm>
              <a:blipFill>
                <a:blip r:embed="rId4"/>
                <a:stretch>
                  <a:fillRect t="-232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타원 4">
            <a:extLst>
              <a:ext uri="{FF2B5EF4-FFF2-40B4-BE49-F238E27FC236}">
                <a16:creationId xmlns:a16="http://schemas.microsoft.com/office/drawing/2014/main" id="{140ABB04-F912-E36C-3BF8-29D488B6EB80}"/>
              </a:ext>
            </a:extLst>
          </p:cNvPr>
          <p:cNvSpPr/>
          <p:nvPr/>
        </p:nvSpPr>
        <p:spPr>
          <a:xfrm>
            <a:off x="5759099" y="4140611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DDA3640D-AD22-9C17-552C-8CF2543946B7}"/>
              </a:ext>
            </a:extLst>
          </p:cNvPr>
          <p:cNvSpPr/>
          <p:nvPr/>
        </p:nvSpPr>
        <p:spPr>
          <a:xfrm>
            <a:off x="6511679" y="3230701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8512A46F-B014-3778-4D6F-09004690AF08}"/>
              </a:ext>
            </a:extLst>
          </p:cNvPr>
          <p:cNvSpPr/>
          <p:nvPr/>
        </p:nvSpPr>
        <p:spPr>
          <a:xfrm>
            <a:off x="6511677" y="4687762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B904B692-B4EF-A0E5-B3B9-DF1E75F99CEC}"/>
              </a:ext>
            </a:extLst>
          </p:cNvPr>
          <p:cNvSpPr/>
          <p:nvPr/>
        </p:nvSpPr>
        <p:spPr>
          <a:xfrm>
            <a:off x="7575217" y="4038199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396D5C5F-C976-F493-351A-FA2BE550F157}"/>
              </a:ext>
            </a:extLst>
          </p:cNvPr>
          <p:cNvSpPr/>
          <p:nvPr/>
        </p:nvSpPr>
        <p:spPr>
          <a:xfrm>
            <a:off x="4380442" y="3723083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F8118B63-1881-A3F1-FA68-FF6AA9E19380}"/>
              </a:ext>
            </a:extLst>
          </p:cNvPr>
          <p:cNvSpPr/>
          <p:nvPr/>
        </p:nvSpPr>
        <p:spPr>
          <a:xfrm>
            <a:off x="4498611" y="5692217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424FF5A6-7799-62C3-B992-C255512FC942}"/>
              </a:ext>
            </a:extLst>
          </p:cNvPr>
          <p:cNvSpPr/>
          <p:nvPr/>
        </p:nvSpPr>
        <p:spPr>
          <a:xfrm>
            <a:off x="5995440" y="5810386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3F1167C0-56FB-1291-83B6-41371C8F90D0}"/>
              </a:ext>
            </a:extLst>
          </p:cNvPr>
          <p:cNvSpPr/>
          <p:nvPr/>
        </p:nvSpPr>
        <p:spPr>
          <a:xfrm>
            <a:off x="4518306" y="2521295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0A54CE54-C584-8915-BFB6-12D8123B6835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4932768" y="4342342"/>
            <a:ext cx="860941" cy="85485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5D15E2-FD60-DCB9-253D-622E3C99CAFD}"/>
                  </a:ext>
                </a:extLst>
              </p:cNvPr>
              <p:cNvSpPr txBox="1"/>
              <p:nvPr/>
            </p:nvSpPr>
            <p:spPr>
              <a:xfrm>
                <a:off x="5038899" y="4156899"/>
                <a:ext cx="510450" cy="615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r</m:t>
                      </m:r>
                    </m:oMath>
                  </m:oMathPara>
                </a14:m>
                <a:endParaRPr lang="ko-KR" altLang="en-US" sz="4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5D15E2-FD60-DCB9-253D-622E3C99C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899" y="4156899"/>
                <a:ext cx="510450" cy="615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직사각형 48">
            <a:extLst>
              <a:ext uri="{FF2B5EF4-FFF2-40B4-BE49-F238E27FC236}">
                <a16:creationId xmlns:a16="http://schemas.microsoft.com/office/drawing/2014/main" id="{28FD8ACF-3D5C-A651-9146-800E427E1FC9}"/>
              </a:ext>
            </a:extLst>
          </p:cNvPr>
          <p:cNvSpPr/>
          <p:nvPr/>
        </p:nvSpPr>
        <p:spPr>
          <a:xfrm>
            <a:off x="4518306" y="2877576"/>
            <a:ext cx="2694686" cy="268440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134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15" grpId="0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BAC8D1-9886-02A3-5CA3-1AB8D7317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타원 12">
            <a:extLst>
              <a:ext uri="{FF2B5EF4-FFF2-40B4-BE49-F238E27FC236}">
                <a16:creationId xmlns:a16="http://schemas.microsoft.com/office/drawing/2014/main" id="{D7D1A0A5-E06E-DD30-163E-97176CBAF3B2}"/>
              </a:ext>
            </a:extLst>
          </p:cNvPr>
          <p:cNvSpPr/>
          <p:nvPr/>
        </p:nvSpPr>
        <p:spPr>
          <a:xfrm>
            <a:off x="1478477" y="2854289"/>
            <a:ext cx="2671448" cy="2671448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21DC29A-289F-273E-1A96-2FF97E8507A6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DF2F739-7388-B661-6755-5B44533E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RTNN approach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6CFE055-84C4-B52B-723D-7BE9B44A8D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3210"/>
                <a:ext cx="10515600" cy="473375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dirty="0" smtClean="0">
                        <a:solidFill>
                          <a:srgbClr val="61616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𝜀</m:t>
                    </m:r>
                  </m:oMath>
                </a14:m>
                <a:r>
                  <a:rPr lang="en-US" altLang="zh-TW" dirty="0">
                    <a:solidFill>
                      <a:srgbClr val="61616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-NN based neighbor search with ray-tracing core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6CFE055-84C4-B52B-723D-7BE9B44A8D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3210"/>
                <a:ext cx="10515600" cy="4733753"/>
              </a:xfrm>
              <a:blipFill>
                <a:blip r:embed="rId4"/>
                <a:stretch>
                  <a:fillRect t="-232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타원 4">
            <a:extLst>
              <a:ext uri="{FF2B5EF4-FFF2-40B4-BE49-F238E27FC236}">
                <a16:creationId xmlns:a16="http://schemas.microsoft.com/office/drawing/2014/main" id="{11CD13B4-A225-4000-D8F8-8FB55F8E4DAC}"/>
              </a:ext>
            </a:extLst>
          </p:cNvPr>
          <p:cNvSpPr/>
          <p:nvPr/>
        </p:nvSpPr>
        <p:spPr>
          <a:xfrm>
            <a:off x="2696032" y="4117324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2AB6672E-B8C3-7173-41E9-02BC0D38169B}"/>
              </a:ext>
            </a:extLst>
          </p:cNvPr>
          <p:cNvSpPr/>
          <p:nvPr/>
        </p:nvSpPr>
        <p:spPr>
          <a:xfrm>
            <a:off x="3448612" y="3207414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573F06AD-1B55-3880-FB56-9CE3F63349D7}"/>
              </a:ext>
            </a:extLst>
          </p:cNvPr>
          <p:cNvSpPr/>
          <p:nvPr/>
        </p:nvSpPr>
        <p:spPr>
          <a:xfrm>
            <a:off x="3448610" y="4664475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EA959EE-7BC7-7177-2F79-389FE75902EB}"/>
              </a:ext>
            </a:extLst>
          </p:cNvPr>
          <p:cNvSpPr/>
          <p:nvPr/>
        </p:nvSpPr>
        <p:spPr>
          <a:xfrm>
            <a:off x="4512150" y="4014912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AE9786D-3C6D-60E7-4567-8AF8F2731313}"/>
              </a:ext>
            </a:extLst>
          </p:cNvPr>
          <p:cNvSpPr/>
          <p:nvPr/>
        </p:nvSpPr>
        <p:spPr>
          <a:xfrm>
            <a:off x="1317375" y="3699796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EC587975-414B-16DF-4181-CBBB6B731FD9}"/>
              </a:ext>
            </a:extLst>
          </p:cNvPr>
          <p:cNvSpPr/>
          <p:nvPr/>
        </p:nvSpPr>
        <p:spPr>
          <a:xfrm>
            <a:off x="1435544" y="5668930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E3E44C07-07C0-169F-4AC9-D044FB43F4B7}"/>
              </a:ext>
            </a:extLst>
          </p:cNvPr>
          <p:cNvSpPr/>
          <p:nvPr/>
        </p:nvSpPr>
        <p:spPr>
          <a:xfrm>
            <a:off x="2932373" y="5787099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70C0D82F-A678-6FF3-D0F7-7A216F8F17B2}"/>
              </a:ext>
            </a:extLst>
          </p:cNvPr>
          <p:cNvSpPr/>
          <p:nvPr/>
        </p:nvSpPr>
        <p:spPr>
          <a:xfrm>
            <a:off x="1455239" y="2498008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BDCECCB2-EE5D-FE95-9C97-31AAD2C55EA3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1869701" y="4319055"/>
            <a:ext cx="860941" cy="85485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9BF954-A80D-8C6F-DE07-22588AD3D2C3}"/>
                  </a:ext>
                </a:extLst>
              </p:cNvPr>
              <p:cNvSpPr txBox="1"/>
              <p:nvPr/>
            </p:nvSpPr>
            <p:spPr>
              <a:xfrm>
                <a:off x="1975832" y="4133612"/>
                <a:ext cx="510450" cy="615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r</m:t>
                      </m:r>
                    </m:oMath>
                  </m:oMathPara>
                </a14:m>
                <a:endParaRPr lang="ko-KR" altLang="en-US" sz="4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9BF954-A80D-8C6F-DE07-22588AD3D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832" y="4133612"/>
                <a:ext cx="510450" cy="615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직사각형 48">
            <a:extLst>
              <a:ext uri="{FF2B5EF4-FFF2-40B4-BE49-F238E27FC236}">
                <a16:creationId xmlns:a16="http://schemas.microsoft.com/office/drawing/2014/main" id="{B3A2915B-F6F6-D683-0808-2A793836A841}"/>
              </a:ext>
            </a:extLst>
          </p:cNvPr>
          <p:cNvSpPr/>
          <p:nvPr/>
        </p:nvSpPr>
        <p:spPr>
          <a:xfrm>
            <a:off x="1455239" y="2854289"/>
            <a:ext cx="2694686" cy="268440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55705F27-DFEF-F764-8FED-C37E4546E092}"/>
              </a:ext>
            </a:extLst>
          </p:cNvPr>
          <p:cNvSpPr/>
          <p:nvPr/>
        </p:nvSpPr>
        <p:spPr>
          <a:xfrm>
            <a:off x="6291781" y="2880984"/>
            <a:ext cx="2694686" cy="25626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441A30F0-FC51-E94D-2E2C-649B02BC8510}"/>
              </a:ext>
            </a:extLst>
          </p:cNvPr>
          <p:cNvCxnSpPr/>
          <p:nvPr/>
        </p:nvCxnSpPr>
        <p:spPr>
          <a:xfrm flipV="1">
            <a:off x="7404622" y="3879127"/>
            <a:ext cx="694481" cy="5089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5EBE1D4-8C75-F29D-7C60-C9C1BA3F0A0C}"/>
              </a:ext>
            </a:extLst>
          </p:cNvPr>
          <p:cNvSpPr txBox="1"/>
          <p:nvPr/>
        </p:nvSpPr>
        <p:spPr>
          <a:xfrm rot="19452349">
            <a:off x="6669463" y="3514435"/>
            <a:ext cx="2025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/>
              <a:t>Short ray </a:t>
            </a:r>
            <a:endParaRPr lang="ko-KR" altLang="en-US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E33157-514A-CB26-8FB5-ADC90BC3DB36}"/>
              </a:ext>
            </a:extLst>
          </p:cNvPr>
          <p:cNvSpPr txBox="1"/>
          <p:nvPr/>
        </p:nvSpPr>
        <p:spPr>
          <a:xfrm>
            <a:off x="6291781" y="2321852"/>
            <a:ext cx="2694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/>
              <a:t>AABB</a:t>
            </a:r>
            <a:endParaRPr lang="ko-KR" altLang="en-US" sz="3200" dirty="0"/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DC850D3F-D17B-B7E3-1BC9-C34DC7C6D4EB}"/>
              </a:ext>
            </a:extLst>
          </p:cNvPr>
          <p:cNvCxnSpPr/>
          <p:nvPr/>
        </p:nvCxnSpPr>
        <p:spPr>
          <a:xfrm flipV="1">
            <a:off x="3566780" y="3090441"/>
            <a:ext cx="218142" cy="2351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B3B0F5B6-CEE5-B692-A2F1-12A2B3D8255F}"/>
              </a:ext>
            </a:extLst>
          </p:cNvPr>
          <p:cNvCxnSpPr/>
          <p:nvPr/>
        </p:nvCxnSpPr>
        <p:spPr>
          <a:xfrm flipV="1">
            <a:off x="3560877" y="4547502"/>
            <a:ext cx="218142" cy="2351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CD79ABB7-DAE9-52BF-A0EF-94FE26D76D5D}"/>
              </a:ext>
            </a:extLst>
          </p:cNvPr>
          <p:cNvCxnSpPr/>
          <p:nvPr/>
        </p:nvCxnSpPr>
        <p:spPr>
          <a:xfrm flipV="1">
            <a:off x="4624208" y="3879127"/>
            <a:ext cx="218142" cy="2351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971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/>
      <p:bldP spid="19" grpId="1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54053B-C7A6-774D-9DD4-A512E40CA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타원 12">
            <a:extLst>
              <a:ext uri="{FF2B5EF4-FFF2-40B4-BE49-F238E27FC236}">
                <a16:creationId xmlns:a16="http://schemas.microsoft.com/office/drawing/2014/main" id="{F860F853-0860-814D-0F57-FD101092D18E}"/>
              </a:ext>
            </a:extLst>
          </p:cNvPr>
          <p:cNvSpPr/>
          <p:nvPr/>
        </p:nvSpPr>
        <p:spPr>
          <a:xfrm>
            <a:off x="1478477" y="2854289"/>
            <a:ext cx="2671448" cy="2671448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3D8B283-5692-AE0C-A9B6-7D3770F2BEA6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E99E8BF-22BF-A39F-019F-C41D067F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RTNN approach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76BF795C-3580-61F8-CADF-42C0D6F00E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3210"/>
                <a:ext cx="10515600" cy="473375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dirty="0" smtClean="0">
                        <a:solidFill>
                          <a:srgbClr val="61616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𝜀</m:t>
                    </m:r>
                  </m:oMath>
                </a14:m>
                <a:r>
                  <a:rPr lang="en-US" altLang="zh-TW" dirty="0">
                    <a:solidFill>
                      <a:srgbClr val="61616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-NN based neighbor search with ray-tracing core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76BF795C-3580-61F8-CADF-42C0D6F00E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3210"/>
                <a:ext cx="10515600" cy="4733753"/>
              </a:xfrm>
              <a:blipFill>
                <a:blip r:embed="rId4"/>
                <a:stretch>
                  <a:fillRect t="-232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타원 4">
            <a:extLst>
              <a:ext uri="{FF2B5EF4-FFF2-40B4-BE49-F238E27FC236}">
                <a16:creationId xmlns:a16="http://schemas.microsoft.com/office/drawing/2014/main" id="{5676AC89-2316-D321-9773-079F7CC4B555}"/>
              </a:ext>
            </a:extLst>
          </p:cNvPr>
          <p:cNvSpPr/>
          <p:nvPr/>
        </p:nvSpPr>
        <p:spPr>
          <a:xfrm>
            <a:off x="2696032" y="4117324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1A555D2B-799B-57E4-8E23-D6691A7F4ECB}"/>
              </a:ext>
            </a:extLst>
          </p:cNvPr>
          <p:cNvSpPr/>
          <p:nvPr/>
        </p:nvSpPr>
        <p:spPr>
          <a:xfrm>
            <a:off x="3448612" y="3207414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986B6D1B-B998-CEFE-6BC5-253CCC197D72}"/>
              </a:ext>
            </a:extLst>
          </p:cNvPr>
          <p:cNvSpPr/>
          <p:nvPr/>
        </p:nvSpPr>
        <p:spPr>
          <a:xfrm>
            <a:off x="3448610" y="4664475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0D263B67-AFA3-C360-F12D-4F37A429C286}"/>
              </a:ext>
            </a:extLst>
          </p:cNvPr>
          <p:cNvSpPr/>
          <p:nvPr/>
        </p:nvSpPr>
        <p:spPr>
          <a:xfrm>
            <a:off x="4512150" y="4014912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C4BF2C2-2F91-C667-9CC4-9B77849CA584}"/>
              </a:ext>
            </a:extLst>
          </p:cNvPr>
          <p:cNvSpPr/>
          <p:nvPr/>
        </p:nvSpPr>
        <p:spPr>
          <a:xfrm>
            <a:off x="1317375" y="3699796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0C138F1B-C04E-CD03-0909-F2B8E5ADB103}"/>
              </a:ext>
            </a:extLst>
          </p:cNvPr>
          <p:cNvSpPr/>
          <p:nvPr/>
        </p:nvSpPr>
        <p:spPr>
          <a:xfrm>
            <a:off x="1435544" y="5668930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57884863-E480-340D-6F7A-0D7DF80F5C02}"/>
              </a:ext>
            </a:extLst>
          </p:cNvPr>
          <p:cNvSpPr/>
          <p:nvPr/>
        </p:nvSpPr>
        <p:spPr>
          <a:xfrm>
            <a:off x="2932373" y="5787099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A0B3F365-16CA-DEC0-89BA-D8443F5FF37C}"/>
              </a:ext>
            </a:extLst>
          </p:cNvPr>
          <p:cNvSpPr/>
          <p:nvPr/>
        </p:nvSpPr>
        <p:spPr>
          <a:xfrm>
            <a:off x="1455239" y="2498008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6572953B-9939-C7D8-D559-23B7CD523394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1869701" y="4319055"/>
            <a:ext cx="860941" cy="85485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3878CFA-AADB-0BBB-D3D3-7F6C9BD11295}"/>
                  </a:ext>
                </a:extLst>
              </p:cNvPr>
              <p:cNvSpPr txBox="1"/>
              <p:nvPr/>
            </p:nvSpPr>
            <p:spPr>
              <a:xfrm>
                <a:off x="1975832" y="4133612"/>
                <a:ext cx="510450" cy="615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r</m:t>
                      </m:r>
                    </m:oMath>
                  </m:oMathPara>
                </a14:m>
                <a:endParaRPr lang="ko-KR" altLang="en-US" sz="4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3878CFA-AADB-0BBB-D3D3-7F6C9BD11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832" y="4133612"/>
                <a:ext cx="510450" cy="615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직사각형 48">
            <a:extLst>
              <a:ext uri="{FF2B5EF4-FFF2-40B4-BE49-F238E27FC236}">
                <a16:creationId xmlns:a16="http://schemas.microsoft.com/office/drawing/2014/main" id="{6F428BFB-12F3-A979-E265-9D56242190B9}"/>
              </a:ext>
            </a:extLst>
          </p:cNvPr>
          <p:cNvSpPr/>
          <p:nvPr/>
        </p:nvSpPr>
        <p:spPr>
          <a:xfrm>
            <a:off x="1455239" y="2854289"/>
            <a:ext cx="2694686" cy="268440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같음 기호 16">
            <a:extLst>
              <a:ext uri="{FF2B5EF4-FFF2-40B4-BE49-F238E27FC236}">
                <a16:creationId xmlns:a16="http://schemas.microsoft.com/office/drawing/2014/main" id="{1E4A1DC5-FE96-4D5E-8082-E4E6E5485FD7}"/>
              </a:ext>
            </a:extLst>
          </p:cNvPr>
          <p:cNvSpPr/>
          <p:nvPr/>
        </p:nvSpPr>
        <p:spPr>
          <a:xfrm>
            <a:off x="5461853" y="3643640"/>
            <a:ext cx="1481559" cy="1092745"/>
          </a:xfrm>
          <a:prstGeom prst="mathEqual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7E6842B5-0317-6078-1B5A-3F7C0DDECE8E}"/>
              </a:ext>
            </a:extLst>
          </p:cNvPr>
          <p:cNvSpPr/>
          <p:nvPr/>
        </p:nvSpPr>
        <p:spPr>
          <a:xfrm>
            <a:off x="9407472" y="3983395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717FFD66-8B70-E982-9640-7C3141E29C43}"/>
              </a:ext>
            </a:extLst>
          </p:cNvPr>
          <p:cNvSpPr/>
          <p:nvPr/>
        </p:nvSpPr>
        <p:spPr>
          <a:xfrm>
            <a:off x="10160052" y="3073485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922D1EF7-2E82-3979-4527-B4D03ED8B6D0}"/>
              </a:ext>
            </a:extLst>
          </p:cNvPr>
          <p:cNvSpPr/>
          <p:nvPr/>
        </p:nvSpPr>
        <p:spPr>
          <a:xfrm>
            <a:off x="10160050" y="4530546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1F699C89-C061-F152-4748-CBA05F52217A}"/>
              </a:ext>
            </a:extLst>
          </p:cNvPr>
          <p:cNvSpPr/>
          <p:nvPr/>
        </p:nvSpPr>
        <p:spPr>
          <a:xfrm>
            <a:off x="11223590" y="3880983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50F48BB5-8400-EAB3-6770-1313BAB778F5}"/>
              </a:ext>
            </a:extLst>
          </p:cNvPr>
          <p:cNvSpPr/>
          <p:nvPr/>
        </p:nvSpPr>
        <p:spPr>
          <a:xfrm>
            <a:off x="8028815" y="3565867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3D16F69F-6369-6028-04BD-4EC6378CD6E3}"/>
              </a:ext>
            </a:extLst>
          </p:cNvPr>
          <p:cNvSpPr/>
          <p:nvPr/>
        </p:nvSpPr>
        <p:spPr>
          <a:xfrm>
            <a:off x="8146984" y="5535001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342C009E-6649-8939-B677-D6B846E770EC}"/>
              </a:ext>
            </a:extLst>
          </p:cNvPr>
          <p:cNvSpPr/>
          <p:nvPr/>
        </p:nvSpPr>
        <p:spPr>
          <a:xfrm>
            <a:off x="9643813" y="5653170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54B05B3E-77FB-7860-5DDF-681FB45BF2D2}"/>
              </a:ext>
            </a:extLst>
          </p:cNvPr>
          <p:cNvSpPr/>
          <p:nvPr/>
        </p:nvSpPr>
        <p:spPr>
          <a:xfrm>
            <a:off x="8166679" y="2364079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A2C5F9AD-B138-5407-BEBE-6C0E771F0012}"/>
              </a:ext>
            </a:extLst>
          </p:cNvPr>
          <p:cNvCxnSpPr>
            <a:cxnSpLocks/>
            <a:stCxn id="26" idx="0"/>
            <a:endCxn id="39" idx="0"/>
          </p:cNvCxnSpPr>
          <p:nvPr/>
        </p:nvCxnSpPr>
        <p:spPr>
          <a:xfrm flipH="1" flipV="1">
            <a:off x="10275761" y="2006630"/>
            <a:ext cx="2462" cy="106685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54A9FC2-F0B4-530F-2E38-8E06F79E205D}"/>
                  </a:ext>
                </a:extLst>
              </p:cNvPr>
              <p:cNvSpPr txBox="1"/>
              <p:nvPr/>
            </p:nvSpPr>
            <p:spPr>
              <a:xfrm>
                <a:off x="10222160" y="2268325"/>
                <a:ext cx="510450" cy="615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4000" b="0" i="1" smtClean="0">
                          <a:latin typeface="Cambria Math" panose="02040503050406030204" pitchFamily="18" charset="0"/>
                        </a:rPr>
                        <m:t>r</m:t>
                      </m:r>
                    </m:oMath>
                  </m:oMathPara>
                </a14:m>
                <a:endParaRPr lang="ko-KR" altLang="en-US" sz="40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54A9FC2-F0B4-530F-2E38-8E06F79E2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2160" y="2268325"/>
                <a:ext cx="510450" cy="615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15FE1CBE-1153-BE26-7511-24821626CFDC}"/>
              </a:ext>
            </a:extLst>
          </p:cNvPr>
          <p:cNvCxnSpPr/>
          <p:nvPr/>
        </p:nvCxnSpPr>
        <p:spPr>
          <a:xfrm flipV="1">
            <a:off x="3566780" y="3090441"/>
            <a:ext cx="218142" cy="2351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C670EC8A-1FD6-FCD5-1235-9F7333918330}"/>
              </a:ext>
            </a:extLst>
          </p:cNvPr>
          <p:cNvCxnSpPr/>
          <p:nvPr/>
        </p:nvCxnSpPr>
        <p:spPr>
          <a:xfrm flipV="1">
            <a:off x="3560877" y="4547502"/>
            <a:ext cx="218142" cy="2351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89E3A9F3-D3ED-42A6-2173-CBB6FAAFD6F2}"/>
              </a:ext>
            </a:extLst>
          </p:cNvPr>
          <p:cNvCxnSpPr/>
          <p:nvPr/>
        </p:nvCxnSpPr>
        <p:spPr>
          <a:xfrm flipV="1">
            <a:off x="4624208" y="3879127"/>
            <a:ext cx="218142" cy="2351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FBBB63-6735-7DB4-0793-7663208A7665}"/>
              </a:ext>
            </a:extLst>
          </p:cNvPr>
          <p:cNvSpPr/>
          <p:nvPr/>
        </p:nvSpPr>
        <p:spPr>
          <a:xfrm>
            <a:off x="8928418" y="2006630"/>
            <a:ext cx="2694686" cy="268440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0597569A-34CC-85B1-DAC2-13E9A82E1596}"/>
              </a:ext>
            </a:extLst>
          </p:cNvPr>
          <p:cNvCxnSpPr/>
          <p:nvPr/>
        </p:nvCxnSpPr>
        <p:spPr>
          <a:xfrm flipV="1">
            <a:off x="9534742" y="3844017"/>
            <a:ext cx="218142" cy="2351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7D6A7396-6E67-D0F1-0776-EEFD768D54B6}"/>
              </a:ext>
            </a:extLst>
          </p:cNvPr>
          <p:cNvSpPr/>
          <p:nvPr/>
        </p:nvSpPr>
        <p:spPr>
          <a:xfrm>
            <a:off x="9911662" y="2672709"/>
            <a:ext cx="2694686" cy="268440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8C8D6551-565D-3DB3-37F9-B01AFDDC8407}"/>
              </a:ext>
            </a:extLst>
          </p:cNvPr>
          <p:cNvSpPr/>
          <p:nvPr/>
        </p:nvSpPr>
        <p:spPr>
          <a:xfrm>
            <a:off x="8930880" y="3348832"/>
            <a:ext cx="2694686" cy="268440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DFFA4D74-4AD2-4F9B-41B4-186D4922CB9C}"/>
              </a:ext>
            </a:extLst>
          </p:cNvPr>
          <p:cNvSpPr/>
          <p:nvPr/>
        </p:nvSpPr>
        <p:spPr>
          <a:xfrm>
            <a:off x="8484930" y="4235522"/>
            <a:ext cx="2694686" cy="268440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4FC1C6AF-A703-2C2A-A859-FF3C4543AC71}"/>
              </a:ext>
            </a:extLst>
          </p:cNvPr>
          <p:cNvSpPr/>
          <p:nvPr/>
        </p:nvSpPr>
        <p:spPr>
          <a:xfrm>
            <a:off x="6963403" y="4196491"/>
            <a:ext cx="2694686" cy="268440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6585919A-2865-5E27-958E-CF2B2B3FE059}"/>
              </a:ext>
            </a:extLst>
          </p:cNvPr>
          <p:cNvSpPr/>
          <p:nvPr/>
        </p:nvSpPr>
        <p:spPr>
          <a:xfrm>
            <a:off x="6789254" y="2593934"/>
            <a:ext cx="2694686" cy="268440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3FCE0786-B7FE-60D9-99F9-F3DB0F33BA06}"/>
              </a:ext>
            </a:extLst>
          </p:cNvPr>
          <p:cNvSpPr/>
          <p:nvPr/>
        </p:nvSpPr>
        <p:spPr>
          <a:xfrm>
            <a:off x="6880658" y="1053064"/>
            <a:ext cx="2694686" cy="268440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789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/>
      <p:bldP spid="39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6C1116-E81A-78FD-C284-C899BBCE5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A1F3F62-07B5-EA78-1BD5-DCF114B6758F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B349F26-4EB1-9907-0FEE-2677DF37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Hausdorff</a:t>
            </a:r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distance with NN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08AFCD-3B16-C2D3-1397-CF0357F743BE}"/>
                  </a:ext>
                </a:extLst>
              </p:cNvPr>
              <p:cNvSpPr txBox="1"/>
              <p:nvPr/>
            </p:nvSpPr>
            <p:spPr>
              <a:xfrm>
                <a:off x="2208141" y="2230682"/>
                <a:ext cx="7775718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𝑚𝑎𝑥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28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altLang="ko-KR" sz="2800" b="0" i="1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en-US" altLang="ko-K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ko-K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ko-KR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m:rPr>
                                      <m:sty m:val="p"/>
                                    </m:rPr>
                                    <a:rPr lang="en-US" altLang="ko-KR" sz="2800" b="0" i="1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  <m:r>
                                    <a:rPr lang="en-US" altLang="ko-K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ko-K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altLang="ko-KR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altLang="ko-KR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altLang="ko-KR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ko-KR" sz="2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altLang="ko-KR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ko-KR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280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m:rPr>
                                      <m:sty m:val="p"/>
                                    </m:rPr>
                                    <a:rPr lang="en-US" altLang="ko-KR" sz="2800" b="0" i="1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  <m:r>
                                    <a:rPr lang="en-US" altLang="ko-K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ko-K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</m:lim>
                              </m:limLow>
                            </m:fName>
                            <m:e>
                              <m:func>
                                <m:funcPr>
                                  <m:ctrlPr>
                                    <a:rPr lang="en-US" altLang="ko-KR" sz="2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altLang="ko-K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80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800" b="0" i="1" smtClean="0">
                                          <a:latin typeface="Cambria Math" panose="02040503050406030204" pitchFamily="18" charset="0"/>
                                        </a:rPr>
                                        <m:t>a</m:t>
                                      </m:r>
                                      <m:r>
                                        <a:rPr lang="en-US" altLang="ko-KR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A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US" altLang="ko-KR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n-US" altLang="ko-K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28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altLang="ko-KR" sz="28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ko-KR" sz="28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altLang="ko-KR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08AFCD-3B16-C2D3-1397-CF0357F74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41" y="2230682"/>
                <a:ext cx="7775718" cy="5636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직사각형 10">
            <a:extLst>
              <a:ext uri="{FF2B5EF4-FFF2-40B4-BE49-F238E27FC236}">
                <a16:creationId xmlns:a16="http://schemas.microsoft.com/office/drawing/2014/main" id="{B3790632-A73C-9825-2D74-5D2EB37690A4}"/>
              </a:ext>
            </a:extLst>
          </p:cNvPr>
          <p:cNvSpPr/>
          <p:nvPr/>
        </p:nvSpPr>
        <p:spPr>
          <a:xfrm>
            <a:off x="5417404" y="2260621"/>
            <a:ext cx="1771955" cy="5636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68AD1E-A9C5-6368-3D52-96C3454D011B}"/>
              </a:ext>
            </a:extLst>
          </p:cNvPr>
          <p:cNvSpPr txBox="1"/>
          <p:nvPr/>
        </p:nvSpPr>
        <p:spPr>
          <a:xfrm>
            <a:off x="3040283" y="1606225"/>
            <a:ext cx="6111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err="1"/>
              <a:t>Hausdorff</a:t>
            </a:r>
            <a:r>
              <a:rPr lang="en-US" altLang="ko-KR" sz="3200" b="1" dirty="0"/>
              <a:t> distance</a:t>
            </a:r>
            <a:endParaRPr lang="ko-KR" altLang="en-US" sz="3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5C98A2-6329-63E2-7677-5B8BDFCB9D9C}"/>
              </a:ext>
            </a:extLst>
          </p:cNvPr>
          <p:cNvSpPr txBox="1"/>
          <p:nvPr/>
        </p:nvSpPr>
        <p:spPr>
          <a:xfrm>
            <a:off x="2962603" y="3225311"/>
            <a:ext cx="6111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Nearest neighbor</a:t>
            </a:r>
            <a:endParaRPr lang="ko-KR" alt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89C5022-EBBC-9865-CCA1-F7F3452AB2A6}"/>
                  </a:ext>
                </a:extLst>
              </p:cNvPr>
              <p:cNvSpPr txBox="1"/>
              <p:nvPr/>
            </p:nvSpPr>
            <p:spPr>
              <a:xfrm>
                <a:off x="4098562" y="3876583"/>
                <a:ext cx="4128759" cy="6921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2800" b="0" dirty="0"/>
                  <a:t>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ko-KR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ko-KR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e>
                          <m:lim/>
                        </m:limLow>
                      </m:fName>
                      <m:e>
                        <m:func>
                          <m:funcPr>
                            <m:ctrlP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ko-KR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2800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sSub>
                                  <m:sSubPr>
                                    <m:ctrlPr>
                                      <a:rPr lang="en-US" altLang="ko-KR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2800" b="0" i="1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2800" b="0" i="1" smtClean="0">
                                        <a:latin typeface="Cambria Math" panose="02040503050406030204" pitchFamily="18" charset="0"/>
                                      </a:rPr>
                                      <m:t>j</m:t>
                                    </m:r>
                                  </m:sub>
                                </m:sSub>
                                <m:r>
                                  <a:rPr lang="en-US" altLang="ko-K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ko-KR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B</m:t>
                                </m:r>
                              </m:lim>
                            </m:limLow>
                          </m:fName>
                          <m:e>
                            <m:r>
                              <a:rPr lang="en-US" altLang="ko-KR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altLang="ko-KR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2800" i="1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2800" i="1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  <m:r>
                                  <a:rPr lang="en-US" altLang="ko-KR" sz="2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ko-K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2800" b="0" i="1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2800" b="0" i="1" smtClean="0">
                                        <a:latin typeface="Cambria Math" panose="02040503050406030204" pitchFamily="18" charset="0"/>
                                      </a:rPr>
                                      <m:t>j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89C5022-EBBC-9865-CCA1-F7F3452AB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562" y="3876583"/>
                <a:ext cx="4128759" cy="692177"/>
              </a:xfrm>
              <a:prstGeom prst="rect">
                <a:avLst/>
              </a:prstGeom>
              <a:blipFill>
                <a:blip r:embed="rId5"/>
                <a:stretch>
                  <a:fillRect l="-5162" t="-1061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B89BD21-0BDF-E1D4-AC18-42C2DFA99D54}"/>
                  </a:ext>
                </a:extLst>
              </p:cNvPr>
              <p:cNvSpPr txBox="1"/>
              <p:nvPr/>
            </p:nvSpPr>
            <p:spPr>
              <a:xfrm>
                <a:off x="4218518" y="5758781"/>
                <a:ext cx="4060727" cy="617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28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altLang="ko-K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2800" i="1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2800" i="1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r>
                                <a:rPr lang="en-US" altLang="ko-K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US" altLang="ko-K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ko-K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ko-K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2800" i="1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2800" i="1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US" altLang="ko-KR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2800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</m:t>
                          </m:r>
                        </m:e>
                      </m:func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B89BD21-0BDF-E1D4-AC18-42C2DFA99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518" y="5758781"/>
                <a:ext cx="4060727" cy="6176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A287245E-B5AE-16B4-F4C9-0D7D52350040}"/>
              </a:ext>
            </a:extLst>
          </p:cNvPr>
          <p:cNvSpPr txBox="1"/>
          <p:nvPr/>
        </p:nvSpPr>
        <p:spPr>
          <a:xfrm>
            <a:off x="3040282" y="5050825"/>
            <a:ext cx="6111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err="1"/>
              <a:t>Hausdorff</a:t>
            </a:r>
            <a:r>
              <a:rPr lang="en-US" altLang="ko-KR" sz="3200" b="1" dirty="0"/>
              <a:t> distance with NN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3522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9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4D2237-0EEA-59A0-7DD6-6B7393470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" name="내용 개체 틀 9">
            <a:extLst>
              <a:ext uri="{FF2B5EF4-FFF2-40B4-BE49-F238E27FC236}">
                <a16:creationId xmlns:a16="http://schemas.microsoft.com/office/drawing/2014/main" id="{DE064330-FAB7-01DF-98BC-E013303976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7831765"/>
              </p:ext>
            </p:extLst>
          </p:nvPr>
        </p:nvGraphicFramePr>
        <p:xfrm>
          <a:off x="4990425" y="2816566"/>
          <a:ext cx="2611092" cy="2543988"/>
        </p:xfrm>
        <a:graphic>
          <a:graphicData uri="http://schemas.openxmlformats.org/drawingml/2006/table">
            <a:tbl>
              <a:tblPr/>
              <a:tblGrid>
                <a:gridCol w="870364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70364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70364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</a:tbl>
          </a:graphicData>
        </a:graphic>
      </p:graphicFrame>
      <p:graphicFrame>
        <p:nvGraphicFramePr>
          <p:cNvPr id="63" name="내용 개체 틀 9">
            <a:extLst>
              <a:ext uri="{FF2B5EF4-FFF2-40B4-BE49-F238E27FC236}">
                <a16:creationId xmlns:a16="http://schemas.microsoft.com/office/drawing/2014/main" id="{C2A2AD2D-BBBC-2F74-8692-7EDA4AFEB7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5673795"/>
              </p:ext>
            </p:extLst>
          </p:nvPr>
        </p:nvGraphicFramePr>
        <p:xfrm>
          <a:off x="1083821" y="2801528"/>
          <a:ext cx="2611092" cy="2543988"/>
        </p:xfrm>
        <a:graphic>
          <a:graphicData uri="http://schemas.openxmlformats.org/drawingml/2006/table">
            <a:tbl>
              <a:tblPr/>
              <a:tblGrid>
                <a:gridCol w="870364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70364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70364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</a:tbl>
          </a:graphicData>
        </a:graphic>
      </p:graphicFrame>
      <p:graphicFrame>
        <p:nvGraphicFramePr>
          <p:cNvPr id="8" name="내용 개체 틀 9">
            <a:extLst>
              <a:ext uri="{FF2B5EF4-FFF2-40B4-BE49-F238E27FC236}">
                <a16:creationId xmlns:a16="http://schemas.microsoft.com/office/drawing/2014/main" id="{38235A2F-1EE5-BB39-7A71-4ABA4EEDF7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0592966"/>
              </p:ext>
            </p:extLst>
          </p:nvPr>
        </p:nvGraphicFramePr>
        <p:xfrm>
          <a:off x="1081225" y="2801527"/>
          <a:ext cx="2611092" cy="2543988"/>
        </p:xfrm>
        <a:graphic>
          <a:graphicData uri="http://schemas.openxmlformats.org/drawingml/2006/table">
            <a:tbl>
              <a:tblPr/>
              <a:tblGrid>
                <a:gridCol w="870364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70364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70364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</a:tbl>
          </a:graphicData>
        </a:graphic>
      </p:graphicFrame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50B6FA82-D09E-1CBB-0CCF-9E04F1FBC987}"/>
              </a:ext>
            </a:extLst>
          </p:cNvPr>
          <p:cNvCxnSpPr/>
          <p:nvPr/>
        </p:nvCxnSpPr>
        <p:spPr>
          <a:xfrm>
            <a:off x="1092801" y="5513306"/>
            <a:ext cx="2611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A5704376-B7DF-7173-B37D-D1A2D61AD6AB}"/>
              </a:ext>
            </a:extLst>
          </p:cNvPr>
          <p:cNvCxnSpPr>
            <a:cxnSpLocks/>
          </p:cNvCxnSpPr>
          <p:nvPr/>
        </p:nvCxnSpPr>
        <p:spPr>
          <a:xfrm flipV="1">
            <a:off x="931852" y="2813102"/>
            <a:ext cx="0" cy="25439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5C69B22E-792B-7328-6C15-6B27CC3A2AEE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271CA60-3AF8-F146-7EA3-53374F9E9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Algorithm overview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A0B9A7-D900-DAB8-5677-2134AC882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821366" cy="473375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method computes </a:t>
            </a:r>
            <a:r>
              <a:rPr lang="en-US" altLang="zh-TW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TW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Hausdorff</a:t>
            </a:r>
            <a:r>
              <a:rPr lang="en-US" altLang="zh-TW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distance</a:t>
            </a:r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between </a:t>
            </a:r>
            <a:r>
              <a:rPr lang="en-US" altLang="zh-TW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sets</a:t>
            </a:r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a 3-step approach</a:t>
            </a: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20B493BA-4E55-DE5F-7C5F-E0B9D762F32A}"/>
              </a:ext>
            </a:extLst>
          </p:cNvPr>
          <p:cNvSpPr/>
          <p:nvPr/>
        </p:nvSpPr>
        <p:spPr>
          <a:xfrm>
            <a:off x="3130477" y="2884291"/>
            <a:ext cx="98615" cy="93865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3A8BE125-7E09-21BF-3AD6-767A94D4C2C6}"/>
              </a:ext>
            </a:extLst>
          </p:cNvPr>
          <p:cNvSpPr/>
          <p:nvPr/>
        </p:nvSpPr>
        <p:spPr>
          <a:xfrm>
            <a:off x="3084301" y="3744721"/>
            <a:ext cx="98615" cy="93865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A796FAAB-1ED8-9839-0DF1-A4EFD509C7B9}"/>
              </a:ext>
            </a:extLst>
          </p:cNvPr>
          <p:cNvSpPr/>
          <p:nvPr/>
        </p:nvSpPr>
        <p:spPr>
          <a:xfrm>
            <a:off x="3277462" y="3486742"/>
            <a:ext cx="98615" cy="93865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0A6C4BF3-48AF-DE26-A851-5D0BBC79018A}"/>
              </a:ext>
            </a:extLst>
          </p:cNvPr>
          <p:cNvSpPr/>
          <p:nvPr/>
        </p:nvSpPr>
        <p:spPr>
          <a:xfrm>
            <a:off x="2195027" y="3361591"/>
            <a:ext cx="98615" cy="93865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32A748EC-88D2-20B8-80AE-1703F77B611A}"/>
              </a:ext>
            </a:extLst>
          </p:cNvPr>
          <p:cNvSpPr/>
          <p:nvPr/>
        </p:nvSpPr>
        <p:spPr>
          <a:xfrm>
            <a:off x="2244334" y="4143648"/>
            <a:ext cx="98615" cy="93865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5A1E6E3B-F474-1E35-7F36-526F1D78C082}"/>
              </a:ext>
            </a:extLst>
          </p:cNvPr>
          <p:cNvSpPr/>
          <p:nvPr/>
        </p:nvSpPr>
        <p:spPr>
          <a:xfrm>
            <a:off x="2868897" y="4190579"/>
            <a:ext cx="98615" cy="93865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3793F931-018B-BD4C-1452-2AA48C34E699}"/>
              </a:ext>
            </a:extLst>
          </p:cNvPr>
          <p:cNvSpPr/>
          <p:nvPr/>
        </p:nvSpPr>
        <p:spPr>
          <a:xfrm>
            <a:off x="2252552" y="2884292"/>
            <a:ext cx="98615" cy="93865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2520E5BA-E35B-4560-3309-357C8A3A35EC}"/>
              </a:ext>
            </a:extLst>
          </p:cNvPr>
          <p:cNvSpPr/>
          <p:nvPr/>
        </p:nvSpPr>
        <p:spPr>
          <a:xfrm>
            <a:off x="1902969" y="3621287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F7E0BCDD-D0FB-BB8C-0850-8B05089E168C}"/>
              </a:ext>
            </a:extLst>
          </p:cNvPr>
          <p:cNvSpPr/>
          <p:nvPr/>
        </p:nvSpPr>
        <p:spPr>
          <a:xfrm>
            <a:off x="2759970" y="3601242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E41F2B73-F6EC-712B-E9FE-A72B1A9F8035}"/>
              </a:ext>
            </a:extLst>
          </p:cNvPr>
          <p:cNvSpPr/>
          <p:nvPr/>
        </p:nvSpPr>
        <p:spPr>
          <a:xfrm>
            <a:off x="2759025" y="4464969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D9E2406-D44B-1C5E-03C8-3D57885BB291}"/>
              </a:ext>
            </a:extLst>
          </p:cNvPr>
          <p:cNvSpPr/>
          <p:nvPr/>
        </p:nvSpPr>
        <p:spPr>
          <a:xfrm>
            <a:off x="1902969" y="4453394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4CEAD1-3B10-1944-399C-0D36310E08D4}"/>
              </a:ext>
            </a:extLst>
          </p:cNvPr>
          <p:cNvSpPr txBox="1"/>
          <p:nvPr/>
        </p:nvSpPr>
        <p:spPr>
          <a:xfrm>
            <a:off x="532434" y="5759226"/>
            <a:ext cx="3680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/>
              <a:t>Voxel-based clustering</a:t>
            </a:r>
            <a:endParaRPr lang="ko-KR" altLang="en-US" sz="2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A7DCAF-5E18-2728-C855-AE5E9B7C8DA9}"/>
              </a:ext>
            </a:extLst>
          </p:cNvPr>
          <p:cNvSpPr txBox="1"/>
          <p:nvPr/>
        </p:nvSpPr>
        <p:spPr>
          <a:xfrm>
            <a:off x="4298066" y="5765834"/>
            <a:ext cx="3680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/>
              <a:t>Iterative candidate search</a:t>
            </a:r>
            <a:endParaRPr lang="ko-KR" altLang="en-US" sz="28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3C1D2B-EA5C-DEE0-0ECD-BD9C8B1EA6AE}"/>
              </a:ext>
            </a:extLst>
          </p:cNvPr>
          <p:cNvSpPr txBox="1"/>
          <p:nvPr/>
        </p:nvSpPr>
        <p:spPr>
          <a:xfrm>
            <a:off x="8019325" y="5765834"/>
            <a:ext cx="3680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/>
              <a:t>Refined distance computation</a:t>
            </a:r>
            <a:endParaRPr lang="ko-KR" altLang="en-US" sz="2800" b="1" dirty="0"/>
          </a:p>
        </p:txBody>
      </p:sp>
      <p:graphicFrame>
        <p:nvGraphicFramePr>
          <p:cNvPr id="27" name="내용 개체 틀 9">
            <a:extLst>
              <a:ext uri="{FF2B5EF4-FFF2-40B4-BE49-F238E27FC236}">
                <a16:creationId xmlns:a16="http://schemas.microsoft.com/office/drawing/2014/main" id="{ED342480-3CAE-F212-F116-1039446DB1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3677957"/>
              </p:ext>
            </p:extLst>
          </p:nvPr>
        </p:nvGraphicFramePr>
        <p:xfrm>
          <a:off x="4990425" y="2813102"/>
          <a:ext cx="2611092" cy="2543988"/>
        </p:xfrm>
        <a:graphic>
          <a:graphicData uri="http://schemas.openxmlformats.org/drawingml/2006/table">
            <a:tbl>
              <a:tblPr/>
              <a:tblGrid>
                <a:gridCol w="870364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70364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70364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</a:tbl>
          </a:graphicData>
        </a:graphic>
      </p:graphicFrame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2573C1E3-BD90-4F72-35E8-C39341893DAB}"/>
              </a:ext>
            </a:extLst>
          </p:cNvPr>
          <p:cNvCxnSpPr/>
          <p:nvPr/>
        </p:nvCxnSpPr>
        <p:spPr>
          <a:xfrm>
            <a:off x="4990426" y="5513306"/>
            <a:ext cx="2611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22A1BED4-08CE-5D9E-E910-85DE38192E3E}"/>
              </a:ext>
            </a:extLst>
          </p:cNvPr>
          <p:cNvCxnSpPr>
            <a:cxnSpLocks/>
          </p:cNvCxnSpPr>
          <p:nvPr/>
        </p:nvCxnSpPr>
        <p:spPr>
          <a:xfrm flipV="1">
            <a:off x="4829477" y="2813102"/>
            <a:ext cx="0" cy="25439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타원 30">
            <a:extLst>
              <a:ext uri="{FF2B5EF4-FFF2-40B4-BE49-F238E27FC236}">
                <a16:creationId xmlns:a16="http://schemas.microsoft.com/office/drawing/2014/main" id="{637D948B-B6F6-AE1C-D623-FA18DFDF295F}"/>
              </a:ext>
            </a:extLst>
          </p:cNvPr>
          <p:cNvSpPr/>
          <p:nvPr/>
        </p:nvSpPr>
        <p:spPr>
          <a:xfrm>
            <a:off x="6657594" y="3592725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218E59C6-3C15-7502-44A9-90E190AE8013}"/>
              </a:ext>
            </a:extLst>
          </p:cNvPr>
          <p:cNvCxnSpPr/>
          <p:nvPr/>
        </p:nvCxnSpPr>
        <p:spPr>
          <a:xfrm flipH="1">
            <a:off x="5914663" y="3722265"/>
            <a:ext cx="742931" cy="731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058E9B21-6C67-C595-2EA2-B34E8E1EFB65}"/>
              </a:ext>
            </a:extLst>
          </p:cNvPr>
          <p:cNvCxnSpPr/>
          <p:nvPr/>
        </p:nvCxnSpPr>
        <p:spPr>
          <a:xfrm flipH="1">
            <a:off x="5068467" y="4542877"/>
            <a:ext cx="742931" cy="731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FEBABE9-6CF1-713E-BB4F-6DF978643A01}"/>
              </a:ext>
            </a:extLst>
          </p:cNvPr>
          <p:cNvSpPr txBox="1"/>
          <p:nvPr/>
        </p:nvSpPr>
        <p:spPr>
          <a:xfrm rot="18909242">
            <a:off x="5825856" y="3617014"/>
            <a:ext cx="68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1</a:t>
            </a:r>
            <a:r>
              <a:rPr lang="en-US" altLang="ko-KR" sz="2800" baseline="30000" dirty="0"/>
              <a:t>st</a:t>
            </a:r>
            <a:r>
              <a:rPr lang="en-US" altLang="ko-KR" sz="2800" dirty="0"/>
              <a:t> </a:t>
            </a:r>
            <a:endParaRPr lang="ko-KR" altLang="en-US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848EA3-E489-AE70-DFD0-A0701DF27721}"/>
              </a:ext>
            </a:extLst>
          </p:cNvPr>
          <p:cNvSpPr txBox="1"/>
          <p:nvPr/>
        </p:nvSpPr>
        <p:spPr>
          <a:xfrm rot="18909242">
            <a:off x="5041362" y="4356072"/>
            <a:ext cx="68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2</a:t>
            </a:r>
            <a:r>
              <a:rPr lang="en-US" altLang="ko-KR" sz="2800" baseline="30000" dirty="0"/>
              <a:t>nd</a:t>
            </a:r>
            <a:r>
              <a:rPr lang="en-US" altLang="ko-KR" sz="2800" dirty="0"/>
              <a:t> </a:t>
            </a:r>
            <a:endParaRPr lang="ko-KR" altLang="en-US" sz="2800" dirty="0"/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9B7278F2-D861-06FE-6CAA-14CC26FB6C23}"/>
              </a:ext>
            </a:extLst>
          </p:cNvPr>
          <p:cNvSpPr/>
          <p:nvPr/>
        </p:nvSpPr>
        <p:spPr>
          <a:xfrm>
            <a:off x="5496575" y="5024438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4EBA4AE9-1105-8F9A-EA96-3F46F84E0C26}"/>
              </a:ext>
            </a:extLst>
          </p:cNvPr>
          <p:cNvSpPr/>
          <p:nvPr/>
        </p:nvSpPr>
        <p:spPr>
          <a:xfrm>
            <a:off x="7110195" y="4217053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6F2D209E-3D6E-9FF9-E29A-F94F2525A643}"/>
              </a:ext>
            </a:extLst>
          </p:cNvPr>
          <p:cNvCxnSpPr>
            <a:cxnSpLocks/>
          </p:cNvCxnSpPr>
          <p:nvPr/>
        </p:nvCxnSpPr>
        <p:spPr>
          <a:xfrm flipV="1">
            <a:off x="7250641" y="4159178"/>
            <a:ext cx="118170" cy="1319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351B4D01-43E8-8FDE-9D3C-698F8688DCBC}"/>
              </a:ext>
            </a:extLst>
          </p:cNvPr>
          <p:cNvCxnSpPr>
            <a:cxnSpLocks/>
          </p:cNvCxnSpPr>
          <p:nvPr/>
        </p:nvCxnSpPr>
        <p:spPr>
          <a:xfrm flipV="1">
            <a:off x="5631209" y="4970328"/>
            <a:ext cx="118170" cy="1319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내용 개체 틀 9">
            <a:extLst>
              <a:ext uri="{FF2B5EF4-FFF2-40B4-BE49-F238E27FC236}">
                <a16:creationId xmlns:a16="http://schemas.microsoft.com/office/drawing/2014/main" id="{D3E06A87-3330-79D1-CC22-5BCF4D2E87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0823149"/>
              </p:ext>
            </p:extLst>
          </p:nvPr>
        </p:nvGraphicFramePr>
        <p:xfrm>
          <a:off x="8742708" y="2813103"/>
          <a:ext cx="2611092" cy="2543988"/>
        </p:xfrm>
        <a:graphic>
          <a:graphicData uri="http://schemas.openxmlformats.org/drawingml/2006/table">
            <a:tbl>
              <a:tblPr/>
              <a:tblGrid>
                <a:gridCol w="870364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70364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70364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</a:tbl>
          </a:graphicData>
        </a:graphic>
      </p:graphicFrame>
      <p:sp>
        <p:nvSpPr>
          <p:cNvPr id="48" name="타원 47">
            <a:extLst>
              <a:ext uri="{FF2B5EF4-FFF2-40B4-BE49-F238E27FC236}">
                <a16:creationId xmlns:a16="http://schemas.microsoft.com/office/drawing/2014/main" id="{FB4327DD-397A-26C3-0617-713AD4E1836C}"/>
              </a:ext>
            </a:extLst>
          </p:cNvPr>
          <p:cNvSpPr/>
          <p:nvPr/>
        </p:nvSpPr>
        <p:spPr>
          <a:xfrm>
            <a:off x="10856701" y="2885568"/>
            <a:ext cx="98615" cy="93865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28CB405A-F5A0-DC69-2A33-C940A68D31AA}"/>
              </a:ext>
            </a:extLst>
          </p:cNvPr>
          <p:cNvSpPr/>
          <p:nvPr/>
        </p:nvSpPr>
        <p:spPr>
          <a:xfrm>
            <a:off x="10963364" y="3510773"/>
            <a:ext cx="98615" cy="93865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25B62D8F-C30B-C18E-2E4C-C82885D80549}"/>
              </a:ext>
            </a:extLst>
          </p:cNvPr>
          <p:cNvSpPr/>
          <p:nvPr/>
        </p:nvSpPr>
        <p:spPr>
          <a:xfrm>
            <a:off x="9177324" y="5024438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754376E0-0314-4E5C-AE76-21EE042271F3}"/>
              </a:ext>
            </a:extLst>
          </p:cNvPr>
          <p:cNvCxnSpPr/>
          <p:nvPr/>
        </p:nvCxnSpPr>
        <p:spPr>
          <a:xfrm>
            <a:off x="8742708" y="5513306"/>
            <a:ext cx="2611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id="{F76BE546-4F2F-16D2-3A87-F0A3235561AF}"/>
              </a:ext>
            </a:extLst>
          </p:cNvPr>
          <p:cNvCxnSpPr>
            <a:cxnSpLocks/>
          </p:cNvCxnSpPr>
          <p:nvPr/>
        </p:nvCxnSpPr>
        <p:spPr>
          <a:xfrm flipV="1">
            <a:off x="8581759" y="2813102"/>
            <a:ext cx="0" cy="25439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B6E24D50-B5B2-6F95-084B-76753A8FFDD5}"/>
              </a:ext>
            </a:extLst>
          </p:cNvPr>
          <p:cNvCxnSpPr>
            <a:cxnSpLocks/>
            <a:stCxn id="48" idx="3"/>
          </p:cNvCxnSpPr>
          <p:nvPr/>
        </p:nvCxnSpPr>
        <p:spPr>
          <a:xfrm flipH="1">
            <a:off x="9402204" y="2965687"/>
            <a:ext cx="1468939" cy="21049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8D2A7A74-DB8A-A7EC-79E5-020EAB70749E}"/>
              </a:ext>
            </a:extLst>
          </p:cNvPr>
          <p:cNvCxnSpPr>
            <a:cxnSpLocks/>
            <a:stCxn id="49" idx="3"/>
            <a:endCxn id="50" idx="7"/>
          </p:cNvCxnSpPr>
          <p:nvPr/>
        </p:nvCxnSpPr>
        <p:spPr>
          <a:xfrm flipH="1">
            <a:off x="9379054" y="3590892"/>
            <a:ext cx="1598752" cy="1468157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AB42F5B-AC2B-DB51-37CD-C3B2D4D2A412}"/>
              </a:ext>
            </a:extLst>
          </p:cNvPr>
          <p:cNvSpPr txBox="1"/>
          <p:nvPr/>
        </p:nvSpPr>
        <p:spPr>
          <a:xfrm rot="18909242">
            <a:off x="10189970" y="3916230"/>
            <a:ext cx="125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H(   ,   )</a:t>
            </a:r>
            <a:endParaRPr lang="ko-KR" altLang="en-US" sz="2800" dirty="0"/>
          </a:p>
        </p:txBody>
      </p:sp>
      <p:sp>
        <p:nvSpPr>
          <p:cNvPr id="61" name="타원 60">
            <a:extLst>
              <a:ext uri="{FF2B5EF4-FFF2-40B4-BE49-F238E27FC236}">
                <a16:creationId xmlns:a16="http://schemas.microsoft.com/office/drawing/2014/main" id="{E3FC06BD-8510-2774-9D7D-CC5A3A4E143D}"/>
              </a:ext>
            </a:extLst>
          </p:cNvPr>
          <p:cNvSpPr/>
          <p:nvPr/>
        </p:nvSpPr>
        <p:spPr>
          <a:xfrm>
            <a:off x="10645409" y="4119342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02ADD505-16AC-26EC-3D27-1D9A2E90F3FD}"/>
              </a:ext>
            </a:extLst>
          </p:cNvPr>
          <p:cNvSpPr/>
          <p:nvPr/>
        </p:nvSpPr>
        <p:spPr>
          <a:xfrm>
            <a:off x="10961063" y="3955556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42280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38" grpId="0"/>
      <p:bldP spid="39" grpId="0"/>
      <p:bldP spid="41" grpId="0" animBg="1"/>
      <p:bldP spid="59" grpId="0"/>
      <p:bldP spid="61" grpId="0" animBg="1"/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72B726-04E0-DC6A-90E2-CD20B2BAB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FD62D45-3801-3ED2-5E79-CA32F7CECC4C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7BB179E-7E57-52F3-5633-EC4DBFAA1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Voxel-based clustering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8F317B7-B289-C72C-8FD9-7B777FF10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3210"/>
            <a:ext cx="10863805" cy="473375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reduce the redundant of intersection, we use the voxel-based clustering</a:t>
            </a:r>
            <a:endParaRPr lang="en-US" altLang="zh-TW" sz="1600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E549BC3D-FB33-2E2D-4064-C2D5580E0ED9}"/>
              </a:ext>
            </a:extLst>
          </p:cNvPr>
          <p:cNvSpPr/>
          <p:nvPr/>
        </p:nvSpPr>
        <p:spPr>
          <a:xfrm>
            <a:off x="2481870" y="3573150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45FF5ACD-11E9-ED11-28F1-10B09A020B97}"/>
              </a:ext>
            </a:extLst>
          </p:cNvPr>
          <p:cNvSpPr/>
          <p:nvPr/>
        </p:nvSpPr>
        <p:spPr>
          <a:xfrm>
            <a:off x="2353780" y="2765652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728D34FB-C64D-FC5F-5576-8FC54E4C7510}"/>
              </a:ext>
            </a:extLst>
          </p:cNvPr>
          <p:cNvSpPr/>
          <p:nvPr/>
        </p:nvSpPr>
        <p:spPr>
          <a:xfrm>
            <a:off x="2827321" y="3336809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0E6296EA-7D8A-D4AD-3CC8-06E5B650A0DA}"/>
              </a:ext>
            </a:extLst>
          </p:cNvPr>
          <p:cNvSpPr/>
          <p:nvPr/>
        </p:nvSpPr>
        <p:spPr>
          <a:xfrm>
            <a:off x="3234450" y="2792649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C40AF25E-DC4E-3084-E772-4EB7F17F533B}"/>
              </a:ext>
            </a:extLst>
          </p:cNvPr>
          <p:cNvSpPr/>
          <p:nvPr/>
        </p:nvSpPr>
        <p:spPr>
          <a:xfrm>
            <a:off x="1617948" y="2619126"/>
            <a:ext cx="2005221" cy="2108405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5CB937-6FBC-DF4C-0D9F-9E540FF0F349}"/>
              </a:ext>
            </a:extLst>
          </p:cNvPr>
          <p:cNvSpPr txBox="1"/>
          <p:nvPr/>
        </p:nvSpPr>
        <p:spPr>
          <a:xfrm>
            <a:off x="691055" y="4827668"/>
            <a:ext cx="37617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/>
              <a:t>AABB per query point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</a:rPr>
              <a:t>3</a:t>
            </a:r>
            <a:r>
              <a:rPr lang="en-US" altLang="ko-KR" sz="2800" dirty="0"/>
              <a:t> ray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</a:rPr>
              <a:t>3</a:t>
            </a:r>
            <a:r>
              <a:rPr lang="en-US" altLang="ko-KR" sz="2800" dirty="0"/>
              <a:t> intersection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</a:rPr>
              <a:t>3</a:t>
            </a:r>
            <a:r>
              <a:rPr lang="en-US" altLang="ko-KR" sz="2800" dirty="0"/>
              <a:t> distance computation</a:t>
            </a:r>
            <a:endParaRPr lang="ko-KR" altLang="en-US" sz="2800" dirty="0"/>
          </a:p>
        </p:txBody>
      </p:sp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id="{35C2DB30-B881-0BB8-BF51-9BE0D2011B93}"/>
              </a:ext>
            </a:extLst>
          </p:cNvPr>
          <p:cNvCxnSpPr/>
          <p:nvPr/>
        </p:nvCxnSpPr>
        <p:spPr>
          <a:xfrm flipV="1">
            <a:off x="2471950" y="2765652"/>
            <a:ext cx="246261" cy="1181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id="{48C53CF1-96DF-8DB0-1164-DCC6413DBB48}"/>
              </a:ext>
            </a:extLst>
          </p:cNvPr>
          <p:cNvCxnSpPr/>
          <p:nvPr/>
        </p:nvCxnSpPr>
        <p:spPr>
          <a:xfrm flipV="1">
            <a:off x="2940447" y="3336809"/>
            <a:ext cx="246261" cy="1181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>
            <a:extLst>
              <a:ext uri="{FF2B5EF4-FFF2-40B4-BE49-F238E27FC236}">
                <a16:creationId xmlns:a16="http://schemas.microsoft.com/office/drawing/2014/main" id="{03EB0568-C6B5-1394-2C70-DCF57304ED93}"/>
              </a:ext>
            </a:extLst>
          </p:cNvPr>
          <p:cNvCxnSpPr/>
          <p:nvPr/>
        </p:nvCxnSpPr>
        <p:spPr>
          <a:xfrm flipV="1">
            <a:off x="3360408" y="2772800"/>
            <a:ext cx="246261" cy="1181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타원 54">
            <a:extLst>
              <a:ext uri="{FF2B5EF4-FFF2-40B4-BE49-F238E27FC236}">
                <a16:creationId xmlns:a16="http://schemas.microsoft.com/office/drawing/2014/main" id="{5AC93C27-20FB-A6DD-45CF-7480153199A3}"/>
              </a:ext>
            </a:extLst>
          </p:cNvPr>
          <p:cNvSpPr/>
          <p:nvPr/>
        </p:nvSpPr>
        <p:spPr>
          <a:xfrm>
            <a:off x="6394418" y="3573150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타원 55">
            <a:extLst>
              <a:ext uri="{FF2B5EF4-FFF2-40B4-BE49-F238E27FC236}">
                <a16:creationId xmlns:a16="http://schemas.microsoft.com/office/drawing/2014/main" id="{AC379A50-689F-E646-C740-B143F443524A}"/>
              </a:ext>
            </a:extLst>
          </p:cNvPr>
          <p:cNvSpPr/>
          <p:nvPr/>
        </p:nvSpPr>
        <p:spPr>
          <a:xfrm>
            <a:off x="6266328" y="2765652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타원 56">
            <a:extLst>
              <a:ext uri="{FF2B5EF4-FFF2-40B4-BE49-F238E27FC236}">
                <a16:creationId xmlns:a16="http://schemas.microsoft.com/office/drawing/2014/main" id="{6E81EFEC-5260-07AF-1C69-51837A7ABE41}"/>
              </a:ext>
            </a:extLst>
          </p:cNvPr>
          <p:cNvSpPr/>
          <p:nvPr/>
        </p:nvSpPr>
        <p:spPr>
          <a:xfrm>
            <a:off x="6739869" y="3336809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id="{2580ECFD-9549-77EF-BF3A-7C4202047D3E}"/>
              </a:ext>
            </a:extLst>
          </p:cNvPr>
          <p:cNvSpPr/>
          <p:nvPr/>
        </p:nvSpPr>
        <p:spPr>
          <a:xfrm>
            <a:off x="7146998" y="2792649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A26A3872-AC71-43F0-C728-2BBA9BA29BBE}"/>
              </a:ext>
            </a:extLst>
          </p:cNvPr>
          <p:cNvSpPr/>
          <p:nvPr/>
        </p:nvSpPr>
        <p:spPr>
          <a:xfrm>
            <a:off x="5391807" y="1947790"/>
            <a:ext cx="2005221" cy="2108405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B7F8E99-55CA-5D35-E2B8-4143D301A6F5}"/>
              </a:ext>
            </a:extLst>
          </p:cNvPr>
          <p:cNvSpPr txBox="1"/>
          <p:nvPr/>
        </p:nvSpPr>
        <p:spPr>
          <a:xfrm>
            <a:off x="4603603" y="4827668"/>
            <a:ext cx="37617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/>
              <a:t>AABB per target point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</a:rPr>
              <a:t>1</a:t>
            </a:r>
            <a:r>
              <a:rPr lang="en-US" altLang="ko-KR" sz="2800" dirty="0"/>
              <a:t> ray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</a:rPr>
              <a:t>3</a:t>
            </a:r>
            <a:r>
              <a:rPr lang="en-US" altLang="ko-KR" sz="2800" dirty="0"/>
              <a:t> intersection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</a:rPr>
              <a:t>3</a:t>
            </a:r>
            <a:r>
              <a:rPr lang="en-US" altLang="ko-KR" sz="2800" dirty="0"/>
              <a:t> distance computation</a:t>
            </a:r>
            <a:endParaRPr lang="ko-KR" altLang="en-US" sz="2800" dirty="0"/>
          </a:p>
        </p:txBody>
      </p:sp>
      <p:cxnSp>
        <p:nvCxnSpPr>
          <p:cNvPr id="61" name="직선 화살표 연결선 60">
            <a:extLst>
              <a:ext uri="{FF2B5EF4-FFF2-40B4-BE49-F238E27FC236}">
                <a16:creationId xmlns:a16="http://schemas.microsoft.com/office/drawing/2014/main" id="{D7B99BD9-C9A4-51B0-E0B2-BECC5E29F514}"/>
              </a:ext>
            </a:extLst>
          </p:cNvPr>
          <p:cNvCxnSpPr/>
          <p:nvPr/>
        </p:nvCxnSpPr>
        <p:spPr>
          <a:xfrm flipV="1">
            <a:off x="6493608" y="3578650"/>
            <a:ext cx="246261" cy="1181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449AF031-5C14-45D2-15E4-63743DF9BBAD}"/>
              </a:ext>
            </a:extLst>
          </p:cNvPr>
          <p:cNvSpPr/>
          <p:nvPr/>
        </p:nvSpPr>
        <p:spPr>
          <a:xfrm>
            <a:off x="6132711" y="1856616"/>
            <a:ext cx="2005221" cy="2108405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6AF0C0A3-6793-04A0-BB87-343BA5AD6E3F}"/>
              </a:ext>
            </a:extLst>
          </p:cNvPr>
          <p:cNvSpPr/>
          <p:nvPr/>
        </p:nvSpPr>
        <p:spPr>
          <a:xfrm>
            <a:off x="5855428" y="2400776"/>
            <a:ext cx="2005221" cy="2108405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FAC8838C-F2E8-DE7E-EBFF-1BCD2CA6A0D0}"/>
              </a:ext>
            </a:extLst>
          </p:cNvPr>
          <p:cNvSpPr/>
          <p:nvPr/>
        </p:nvSpPr>
        <p:spPr>
          <a:xfrm>
            <a:off x="10073907" y="3624919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FFE4A2C0-A86B-4EEA-1DC7-7D367F9734EC}"/>
              </a:ext>
            </a:extLst>
          </p:cNvPr>
          <p:cNvSpPr/>
          <p:nvPr/>
        </p:nvSpPr>
        <p:spPr>
          <a:xfrm>
            <a:off x="9945817" y="2817421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B2260FF4-A8BA-0C06-8659-BADE4ABA8193}"/>
              </a:ext>
            </a:extLst>
          </p:cNvPr>
          <p:cNvSpPr/>
          <p:nvPr/>
        </p:nvSpPr>
        <p:spPr>
          <a:xfrm>
            <a:off x="10419358" y="3388578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타원 68">
            <a:extLst>
              <a:ext uri="{FF2B5EF4-FFF2-40B4-BE49-F238E27FC236}">
                <a16:creationId xmlns:a16="http://schemas.microsoft.com/office/drawing/2014/main" id="{B7E31FB1-4518-E48D-5224-ACBE560AB843}"/>
              </a:ext>
            </a:extLst>
          </p:cNvPr>
          <p:cNvSpPr/>
          <p:nvPr/>
        </p:nvSpPr>
        <p:spPr>
          <a:xfrm>
            <a:off x="10826487" y="2844418"/>
            <a:ext cx="236341" cy="2363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AE4D98-6D0A-64AF-AFAD-A96FACEA047E}"/>
              </a:ext>
            </a:extLst>
          </p:cNvPr>
          <p:cNvSpPr txBox="1"/>
          <p:nvPr/>
        </p:nvSpPr>
        <p:spPr>
          <a:xfrm>
            <a:off x="8283092" y="4879437"/>
            <a:ext cx="37617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/>
              <a:t>AABB per cluster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</a:rPr>
              <a:t>1</a:t>
            </a:r>
            <a:r>
              <a:rPr lang="en-US" altLang="ko-KR" sz="2800" dirty="0"/>
              <a:t> ray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</a:rPr>
              <a:t>1</a:t>
            </a:r>
            <a:r>
              <a:rPr lang="en-US" altLang="ko-KR" sz="2800" dirty="0"/>
              <a:t> intersection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</a:rPr>
              <a:t>3</a:t>
            </a:r>
            <a:r>
              <a:rPr lang="en-US" altLang="ko-KR" sz="2800" dirty="0"/>
              <a:t> distance computation</a:t>
            </a:r>
            <a:endParaRPr lang="ko-KR" altLang="en-US" sz="2800" dirty="0"/>
          </a:p>
        </p:txBody>
      </p:sp>
      <p:cxnSp>
        <p:nvCxnSpPr>
          <p:cNvPr id="72" name="직선 화살표 연결선 71">
            <a:extLst>
              <a:ext uri="{FF2B5EF4-FFF2-40B4-BE49-F238E27FC236}">
                <a16:creationId xmlns:a16="http://schemas.microsoft.com/office/drawing/2014/main" id="{DC7B5F28-715E-F7FE-DEF7-F37BE03C423F}"/>
              </a:ext>
            </a:extLst>
          </p:cNvPr>
          <p:cNvCxnSpPr/>
          <p:nvPr/>
        </p:nvCxnSpPr>
        <p:spPr>
          <a:xfrm flipV="1">
            <a:off x="10173097" y="3630419"/>
            <a:ext cx="246261" cy="1181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EFD7CCE4-C3C1-DD52-9168-44D57B2DA417}"/>
              </a:ext>
            </a:extLst>
          </p:cNvPr>
          <p:cNvSpPr/>
          <p:nvPr/>
        </p:nvSpPr>
        <p:spPr>
          <a:xfrm>
            <a:off x="9558988" y="2101062"/>
            <a:ext cx="2005221" cy="2108405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타원 74">
            <a:extLst>
              <a:ext uri="{FF2B5EF4-FFF2-40B4-BE49-F238E27FC236}">
                <a16:creationId xmlns:a16="http://schemas.microsoft.com/office/drawing/2014/main" id="{88CB40CC-6493-7454-043A-C7149635B6C4}"/>
              </a:ext>
            </a:extLst>
          </p:cNvPr>
          <p:cNvSpPr/>
          <p:nvPr/>
        </p:nvSpPr>
        <p:spPr>
          <a:xfrm>
            <a:off x="10529283" y="3083086"/>
            <a:ext cx="144357" cy="144358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4415BA02-1974-1CC2-5B68-DDDE4B560FDA}"/>
              </a:ext>
            </a:extLst>
          </p:cNvPr>
          <p:cNvCxnSpPr>
            <a:stCxn id="67" idx="5"/>
            <a:endCxn id="75" idx="0"/>
          </p:cNvCxnSpPr>
          <p:nvPr/>
        </p:nvCxnSpPr>
        <p:spPr>
          <a:xfrm>
            <a:off x="10147547" y="3019151"/>
            <a:ext cx="402877" cy="85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FE9F39AF-E7E3-7A39-A069-6402BE9C1A24}"/>
              </a:ext>
            </a:extLst>
          </p:cNvPr>
          <p:cNvCxnSpPr>
            <a:cxnSpLocks/>
            <a:stCxn id="69" idx="3"/>
            <a:endCxn id="75" idx="7"/>
          </p:cNvCxnSpPr>
          <p:nvPr/>
        </p:nvCxnSpPr>
        <p:spPr>
          <a:xfrm flipH="1">
            <a:off x="10652499" y="3046148"/>
            <a:ext cx="208599" cy="58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1" name="직선 화살표 연결선 80">
            <a:extLst>
              <a:ext uri="{FF2B5EF4-FFF2-40B4-BE49-F238E27FC236}">
                <a16:creationId xmlns:a16="http://schemas.microsoft.com/office/drawing/2014/main" id="{D2895D6F-362F-7340-A535-2408141CA4D8}"/>
              </a:ext>
            </a:extLst>
          </p:cNvPr>
          <p:cNvCxnSpPr>
            <a:cxnSpLocks/>
            <a:stCxn id="68" idx="0"/>
            <a:endCxn id="75" idx="3"/>
          </p:cNvCxnSpPr>
          <p:nvPr/>
        </p:nvCxnSpPr>
        <p:spPr>
          <a:xfrm flipV="1">
            <a:off x="10537529" y="3206303"/>
            <a:ext cx="12895" cy="182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직사각형 4">
            <a:extLst>
              <a:ext uri="{FF2B5EF4-FFF2-40B4-BE49-F238E27FC236}">
                <a16:creationId xmlns:a16="http://schemas.microsoft.com/office/drawing/2014/main" id="{0915C84E-66FD-412E-7B71-DBE94F80993A}"/>
              </a:ext>
            </a:extLst>
          </p:cNvPr>
          <p:cNvSpPr/>
          <p:nvPr/>
        </p:nvSpPr>
        <p:spPr>
          <a:xfrm>
            <a:off x="8416773" y="1896021"/>
            <a:ext cx="3560621" cy="47475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570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uiExpand="1" build="allAtOnce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/>
      <p:bldP spid="74" grpId="0" animBg="1"/>
      <p:bldP spid="75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AA87FD-5195-8B80-11D4-F62FCE02C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5CFFDA1-E2F2-0467-2B47-1968C4F15B76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0AFAF60-C4BB-532B-4A67-1E8646B0B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Voxel-based clustering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A6AF2E-1308-BAE2-C70F-93F1BB2FF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473375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select the AABB size?</a:t>
            </a:r>
          </a:p>
        </p:txBody>
      </p:sp>
      <p:graphicFrame>
        <p:nvGraphicFramePr>
          <p:cNvPr id="5" name="내용 개체 틀 9">
            <a:extLst>
              <a:ext uri="{FF2B5EF4-FFF2-40B4-BE49-F238E27FC236}">
                <a16:creationId xmlns:a16="http://schemas.microsoft.com/office/drawing/2014/main" id="{321EB38C-FE31-58EF-149B-443B630E67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163134"/>
              </p:ext>
            </p:extLst>
          </p:nvPr>
        </p:nvGraphicFramePr>
        <p:xfrm>
          <a:off x="1083821" y="2801528"/>
          <a:ext cx="2611092" cy="2543988"/>
        </p:xfrm>
        <a:graphic>
          <a:graphicData uri="http://schemas.openxmlformats.org/drawingml/2006/table">
            <a:tbl>
              <a:tblPr/>
              <a:tblGrid>
                <a:gridCol w="870364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70364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70364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</a:tbl>
          </a:graphicData>
        </a:graphic>
      </p:graphicFrame>
      <p:sp>
        <p:nvSpPr>
          <p:cNvPr id="16" name="타원 15">
            <a:extLst>
              <a:ext uri="{FF2B5EF4-FFF2-40B4-BE49-F238E27FC236}">
                <a16:creationId xmlns:a16="http://schemas.microsoft.com/office/drawing/2014/main" id="{6DAC521F-620F-3CBD-2AB6-AA14320695FE}"/>
              </a:ext>
            </a:extLst>
          </p:cNvPr>
          <p:cNvSpPr/>
          <p:nvPr/>
        </p:nvSpPr>
        <p:spPr>
          <a:xfrm>
            <a:off x="1902969" y="3598137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CE3447E-F76C-7730-DF82-AD54EA4EB46B}"/>
              </a:ext>
            </a:extLst>
          </p:cNvPr>
          <p:cNvSpPr/>
          <p:nvPr/>
        </p:nvSpPr>
        <p:spPr>
          <a:xfrm>
            <a:off x="2759970" y="3601242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1279017E-A16E-2E79-59F7-B7B213F56FCA}"/>
              </a:ext>
            </a:extLst>
          </p:cNvPr>
          <p:cNvSpPr/>
          <p:nvPr/>
        </p:nvSpPr>
        <p:spPr>
          <a:xfrm>
            <a:off x="2759025" y="4464969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63E6F801-4D45-4B5F-100D-29344B58066E}"/>
              </a:ext>
            </a:extLst>
          </p:cNvPr>
          <p:cNvSpPr/>
          <p:nvPr/>
        </p:nvSpPr>
        <p:spPr>
          <a:xfrm>
            <a:off x="1902969" y="4453394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6AE9E345-4BEC-C5EF-885B-50988CDD2484}"/>
              </a:ext>
            </a:extLst>
          </p:cNvPr>
          <p:cNvCxnSpPr>
            <a:cxnSpLocks/>
          </p:cNvCxnSpPr>
          <p:nvPr/>
        </p:nvCxnSpPr>
        <p:spPr>
          <a:xfrm>
            <a:off x="1902969" y="5532699"/>
            <a:ext cx="97797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7C6A60B-8416-CC39-8936-7D9DFCBBAE30}"/>
              </a:ext>
            </a:extLst>
          </p:cNvPr>
          <p:cNvSpPr txBox="1"/>
          <p:nvPr/>
        </p:nvSpPr>
        <p:spPr>
          <a:xfrm>
            <a:off x="2199190" y="5613722"/>
            <a:ext cx="370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1</a:t>
            </a:r>
            <a:endParaRPr lang="ko-KR" altLang="en-US" sz="2400" dirty="0"/>
          </a:p>
        </p:txBody>
      </p: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1F707354-5545-3452-CFB9-A23B8C629EEF}"/>
              </a:ext>
            </a:extLst>
          </p:cNvPr>
          <p:cNvCxnSpPr>
            <a:cxnSpLocks/>
          </p:cNvCxnSpPr>
          <p:nvPr/>
        </p:nvCxnSpPr>
        <p:spPr>
          <a:xfrm>
            <a:off x="838200" y="3601242"/>
            <a:ext cx="0" cy="98169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7471E8B-F352-F5ED-1D65-F1FCCF5D0C48}"/>
              </a:ext>
            </a:extLst>
          </p:cNvPr>
          <p:cNvSpPr txBox="1"/>
          <p:nvPr/>
        </p:nvSpPr>
        <p:spPr>
          <a:xfrm>
            <a:off x="467810" y="3810086"/>
            <a:ext cx="370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1</a:t>
            </a:r>
            <a:endParaRPr lang="ko-KR" altLang="en-US" sz="2400" dirty="0"/>
          </a:p>
        </p:txBody>
      </p:sp>
      <p:sp>
        <p:nvSpPr>
          <p:cNvPr id="42" name="화살표: 오른쪽 41">
            <a:extLst>
              <a:ext uri="{FF2B5EF4-FFF2-40B4-BE49-F238E27FC236}">
                <a16:creationId xmlns:a16="http://schemas.microsoft.com/office/drawing/2014/main" id="{5BEEA9B6-7FFC-C0F1-A5D0-AEEB26112A01}"/>
              </a:ext>
            </a:extLst>
          </p:cNvPr>
          <p:cNvSpPr/>
          <p:nvPr/>
        </p:nvSpPr>
        <p:spPr>
          <a:xfrm>
            <a:off x="3940534" y="3861164"/>
            <a:ext cx="677766" cy="35950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43" name="내용 개체 틀 9">
            <a:extLst>
              <a:ext uri="{FF2B5EF4-FFF2-40B4-BE49-F238E27FC236}">
                <a16:creationId xmlns:a16="http://schemas.microsoft.com/office/drawing/2014/main" id="{5840106A-431F-5F70-194F-503D466F8F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6264006"/>
              </p:ext>
            </p:extLst>
          </p:nvPr>
        </p:nvGraphicFramePr>
        <p:xfrm>
          <a:off x="4983368" y="2801528"/>
          <a:ext cx="2611092" cy="2543988"/>
        </p:xfrm>
        <a:graphic>
          <a:graphicData uri="http://schemas.openxmlformats.org/drawingml/2006/table">
            <a:tbl>
              <a:tblPr/>
              <a:tblGrid>
                <a:gridCol w="870364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70364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70364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</a:tbl>
          </a:graphicData>
        </a:graphic>
      </p:graphicFrame>
      <p:sp>
        <p:nvSpPr>
          <p:cNvPr id="45" name="타원 44">
            <a:extLst>
              <a:ext uri="{FF2B5EF4-FFF2-40B4-BE49-F238E27FC236}">
                <a16:creationId xmlns:a16="http://schemas.microsoft.com/office/drawing/2014/main" id="{0F27B61F-25AA-411A-B914-F7AE49D9F34E}"/>
              </a:ext>
            </a:extLst>
          </p:cNvPr>
          <p:cNvSpPr/>
          <p:nvPr/>
        </p:nvSpPr>
        <p:spPr>
          <a:xfrm>
            <a:off x="6659517" y="3601242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23101224-1399-DD0C-8863-FC770E0D4511}"/>
              </a:ext>
            </a:extLst>
          </p:cNvPr>
          <p:cNvCxnSpPr>
            <a:cxnSpLocks/>
          </p:cNvCxnSpPr>
          <p:nvPr/>
        </p:nvCxnSpPr>
        <p:spPr>
          <a:xfrm>
            <a:off x="5924436" y="3658227"/>
            <a:ext cx="711931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71C9BF96-1CA7-ED75-CF02-E95DD3650195}"/>
              </a:ext>
            </a:extLst>
          </p:cNvPr>
          <p:cNvCxnSpPr>
            <a:cxnSpLocks/>
          </p:cNvCxnSpPr>
          <p:nvPr/>
        </p:nvCxnSpPr>
        <p:spPr>
          <a:xfrm>
            <a:off x="6722617" y="3765507"/>
            <a:ext cx="0" cy="64330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ED13EA41-81C6-D0AA-D8A9-41F6B7FBF08A}"/>
              </a:ext>
            </a:extLst>
          </p:cNvPr>
          <p:cNvSpPr/>
          <p:nvPr/>
        </p:nvSpPr>
        <p:spPr>
          <a:xfrm>
            <a:off x="5845216" y="2801527"/>
            <a:ext cx="1749244" cy="170055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9083E3DC-5105-28D3-3816-D4D0EBD6E59A}"/>
              </a:ext>
            </a:extLst>
          </p:cNvPr>
          <p:cNvSpPr/>
          <p:nvPr/>
        </p:nvSpPr>
        <p:spPr>
          <a:xfrm>
            <a:off x="5790941" y="4453394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A926269-3CFA-343C-75A9-ED128F02BC98}"/>
                  </a:ext>
                </a:extLst>
              </p:cNvPr>
              <p:cNvSpPr txBox="1"/>
              <p:nvPr/>
            </p:nvSpPr>
            <p:spPr>
              <a:xfrm>
                <a:off x="6126566" y="3190139"/>
                <a:ext cx="3703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1" i="1" dirty="0" smtClean="0"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ko-KR" altLang="en-US" sz="2400" b="1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A926269-3CFA-343C-75A9-ED128F02B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566" y="3190139"/>
                <a:ext cx="37039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화살표: 오른쪽 83">
            <a:extLst>
              <a:ext uri="{FF2B5EF4-FFF2-40B4-BE49-F238E27FC236}">
                <a16:creationId xmlns:a16="http://schemas.microsoft.com/office/drawing/2014/main" id="{07D46195-C1FA-3E36-91E7-733BD08B0267}"/>
              </a:ext>
            </a:extLst>
          </p:cNvPr>
          <p:cNvSpPr/>
          <p:nvPr/>
        </p:nvSpPr>
        <p:spPr>
          <a:xfrm>
            <a:off x="7794095" y="3810086"/>
            <a:ext cx="677766" cy="35950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85" name="내용 개체 틀 9">
            <a:extLst>
              <a:ext uri="{FF2B5EF4-FFF2-40B4-BE49-F238E27FC236}">
                <a16:creationId xmlns:a16="http://schemas.microsoft.com/office/drawing/2014/main" id="{A1A6BD1E-0D0C-86C6-0C1A-FC7D28F735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6264006"/>
              </p:ext>
            </p:extLst>
          </p:nvPr>
        </p:nvGraphicFramePr>
        <p:xfrm>
          <a:off x="8796983" y="2801527"/>
          <a:ext cx="2611092" cy="2543988"/>
        </p:xfrm>
        <a:graphic>
          <a:graphicData uri="http://schemas.openxmlformats.org/drawingml/2006/table">
            <a:tbl>
              <a:tblPr/>
              <a:tblGrid>
                <a:gridCol w="870364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70364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70364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</a:tbl>
          </a:graphicData>
        </a:graphic>
      </p:graphicFrame>
      <p:sp>
        <p:nvSpPr>
          <p:cNvPr id="86" name="타원 85">
            <a:extLst>
              <a:ext uri="{FF2B5EF4-FFF2-40B4-BE49-F238E27FC236}">
                <a16:creationId xmlns:a16="http://schemas.microsoft.com/office/drawing/2014/main" id="{41626EFC-D39F-1542-B3A9-8CDF496D5EA8}"/>
              </a:ext>
            </a:extLst>
          </p:cNvPr>
          <p:cNvSpPr/>
          <p:nvPr/>
        </p:nvSpPr>
        <p:spPr>
          <a:xfrm>
            <a:off x="10473132" y="3601241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7" name="직선 화살표 연결선 86">
            <a:extLst>
              <a:ext uri="{FF2B5EF4-FFF2-40B4-BE49-F238E27FC236}">
                <a16:creationId xmlns:a16="http://schemas.microsoft.com/office/drawing/2014/main" id="{237E87FF-B023-4624-D507-D4D4EB5E4761}"/>
              </a:ext>
            </a:extLst>
          </p:cNvPr>
          <p:cNvCxnSpPr>
            <a:cxnSpLocks/>
          </p:cNvCxnSpPr>
          <p:nvPr/>
        </p:nvCxnSpPr>
        <p:spPr>
          <a:xfrm flipV="1">
            <a:off x="9726476" y="3765507"/>
            <a:ext cx="723506" cy="687886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0BE9FC6F-9734-9862-AA9D-CAD59E91F5AD}"/>
              </a:ext>
            </a:extLst>
          </p:cNvPr>
          <p:cNvSpPr/>
          <p:nvPr/>
        </p:nvSpPr>
        <p:spPr>
          <a:xfrm>
            <a:off x="9055010" y="2214511"/>
            <a:ext cx="2956886" cy="287458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타원 89">
            <a:extLst>
              <a:ext uri="{FF2B5EF4-FFF2-40B4-BE49-F238E27FC236}">
                <a16:creationId xmlns:a16="http://schemas.microsoft.com/office/drawing/2014/main" id="{FE4384C5-996C-0A6B-FB8A-C78D6111D58E}"/>
              </a:ext>
            </a:extLst>
          </p:cNvPr>
          <p:cNvSpPr/>
          <p:nvPr/>
        </p:nvSpPr>
        <p:spPr>
          <a:xfrm>
            <a:off x="9604556" y="4453393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4" name="직선 화살표 연결선 93">
            <a:extLst>
              <a:ext uri="{FF2B5EF4-FFF2-40B4-BE49-F238E27FC236}">
                <a16:creationId xmlns:a16="http://schemas.microsoft.com/office/drawing/2014/main" id="{A4B8E5F1-9663-12AC-91D9-CB3FE563A42F}"/>
              </a:ext>
            </a:extLst>
          </p:cNvPr>
          <p:cNvCxnSpPr>
            <a:cxnSpLocks/>
          </p:cNvCxnSpPr>
          <p:nvPr/>
        </p:nvCxnSpPr>
        <p:spPr>
          <a:xfrm flipV="1">
            <a:off x="10540138" y="3810086"/>
            <a:ext cx="0" cy="127901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F480AB7-1D71-E5CD-31ED-7ECF52A5DA1E}"/>
                  </a:ext>
                </a:extLst>
              </p:cNvPr>
              <p:cNvSpPr txBox="1"/>
              <p:nvPr/>
            </p:nvSpPr>
            <p:spPr>
              <a:xfrm rot="19241649">
                <a:off x="9599722" y="3726180"/>
                <a:ext cx="370390" cy="50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1" i="1" dirty="0" smtClean="0">
                          <a:latin typeface="Cambria Math" panose="02040503050406030204" pitchFamily="18" charset="0"/>
                        </a:rPr>
                        <m:t>𝒓</m:t>
                      </m:r>
                      <m:rad>
                        <m:radPr>
                          <m:degHide m:val="on"/>
                          <m:ctrlPr>
                            <a:rPr lang="en-US" altLang="ko-KR" sz="2400" b="1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ko-KR" sz="2400" b="1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ko-KR" altLang="en-US" sz="2400" b="1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F480AB7-1D71-E5CD-31ED-7ECF52A5D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41649">
                <a:off x="9599722" y="3726180"/>
                <a:ext cx="370390" cy="505203"/>
              </a:xfrm>
              <a:prstGeom prst="rect">
                <a:avLst/>
              </a:prstGeom>
              <a:blipFill>
                <a:blip r:embed="rId5"/>
                <a:stretch>
                  <a:fillRect t="-13592" r="-16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812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7" grpId="0"/>
      <p:bldP spid="32" grpId="0"/>
      <p:bldP spid="42" grpId="0" animBg="1"/>
      <p:bldP spid="45" grpId="0" animBg="1"/>
      <p:bldP spid="80" grpId="0" animBg="1"/>
      <p:bldP spid="47" grpId="0" animBg="1"/>
      <p:bldP spid="83" grpId="0"/>
      <p:bldP spid="84" grpId="0" animBg="1"/>
      <p:bldP spid="86" grpId="0" animBg="1"/>
      <p:bldP spid="89" grpId="0" animBg="1"/>
      <p:bldP spid="90" grpId="0" animBg="1"/>
      <p:bldP spid="90" grpId="1" animBg="1"/>
      <p:bldP spid="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910E45-748F-5737-803F-58BE4D44F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DFDC0-CB10-500F-C45F-C383B49E0ED5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2BCDDD1-A23D-265C-70E6-37CC1F4F2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Iterative Candidate Search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47676F2-CA1D-635C-2E43-2B27792F1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473375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goal is to find </a:t>
            </a:r>
            <a:r>
              <a:rPr lang="en-US" altLang="zh-TW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Hausdorff</a:t>
            </a:r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candidate</a:t>
            </a:r>
          </a:p>
          <a:p>
            <a:pPr lvl="1"/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we don`t know a suitable AABB size for every query</a:t>
            </a:r>
          </a:p>
        </p:txBody>
      </p:sp>
      <p:graphicFrame>
        <p:nvGraphicFramePr>
          <p:cNvPr id="5" name="내용 개체 틀 9">
            <a:extLst>
              <a:ext uri="{FF2B5EF4-FFF2-40B4-BE49-F238E27FC236}">
                <a16:creationId xmlns:a16="http://schemas.microsoft.com/office/drawing/2014/main" id="{A2243C99-004D-9A57-7FF1-A16B652237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106780"/>
              </p:ext>
            </p:extLst>
          </p:nvPr>
        </p:nvGraphicFramePr>
        <p:xfrm>
          <a:off x="1037978" y="2657584"/>
          <a:ext cx="3255076" cy="3391984"/>
        </p:xfrm>
        <a:graphic>
          <a:graphicData uri="http://schemas.openxmlformats.org/drawingml/2006/table">
            <a:tbl>
              <a:tblPr/>
              <a:tblGrid>
                <a:gridCol w="813769">
                  <a:extLst>
                    <a:ext uri="{9D8B030D-6E8A-4147-A177-3AD203B41FA5}">
                      <a16:colId xmlns:a16="http://schemas.microsoft.com/office/drawing/2014/main" val="1026546244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57194"/>
                  </a:ext>
                </a:extLst>
              </a:tr>
            </a:tbl>
          </a:graphicData>
        </a:graphic>
      </p:graphicFrame>
      <p:sp>
        <p:nvSpPr>
          <p:cNvPr id="8" name="타원 7">
            <a:extLst>
              <a:ext uri="{FF2B5EF4-FFF2-40B4-BE49-F238E27FC236}">
                <a16:creationId xmlns:a16="http://schemas.microsoft.com/office/drawing/2014/main" id="{F82AC654-B02A-F497-32E8-583D09AE7650}"/>
              </a:ext>
            </a:extLst>
          </p:cNvPr>
          <p:cNvSpPr/>
          <p:nvPr/>
        </p:nvSpPr>
        <p:spPr>
          <a:xfrm>
            <a:off x="2604556" y="3434073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624EE89C-95B1-3B04-7F47-E50A341AA934}"/>
              </a:ext>
            </a:extLst>
          </p:cNvPr>
          <p:cNvSpPr/>
          <p:nvPr/>
        </p:nvSpPr>
        <p:spPr>
          <a:xfrm>
            <a:off x="3426358" y="4302175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AB6B9C25-D74D-30C5-81BC-E53DBFADE4CF}"/>
              </a:ext>
            </a:extLst>
          </p:cNvPr>
          <p:cNvSpPr/>
          <p:nvPr/>
        </p:nvSpPr>
        <p:spPr>
          <a:xfrm>
            <a:off x="1916559" y="3988958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724743A0-47EF-7454-B8F3-0BB36AF47309}"/>
              </a:ext>
            </a:extLst>
          </p:cNvPr>
          <p:cNvSpPr/>
          <p:nvPr/>
        </p:nvSpPr>
        <p:spPr>
          <a:xfrm>
            <a:off x="1129481" y="5702011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73DFF1F0-EB97-41BE-98FA-605C446C35EA}"/>
              </a:ext>
            </a:extLst>
          </p:cNvPr>
          <p:cNvCxnSpPr>
            <a:stCxn id="10" idx="7"/>
          </p:cNvCxnSpPr>
          <p:nvPr/>
        </p:nvCxnSpPr>
        <p:spPr>
          <a:xfrm flipV="1">
            <a:off x="2118289" y="3563613"/>
            <a:ext cx="486267" cy="4599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CBA0646E-E564-E84C-6224-FA8F00A17872}"/>
              </a:ext>
            </a:extLst>
          </p:cNvPr>
          <p:cNvCxnSpPr>
            <a:cxnSpLocks/>
          </p:cNvCxnSpPr>
          <p:nvPr/>
        </p:nvCxnSpPr>
        <p:spPr>
          <a:xfrm flipV="1">
            <a:off x="1365822" y="4473035"/>
            <a:ext cx="1960752" cy="12289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736FE15-1EC9-9A4F-9D7C-85307F9D0CC0}"/>
                  </a:ext>
                </a:extLst>
              </p:cNvPr>
              <p:cNvSpPr txBox="1"/>
              <p:nvPr/>
            </p:nvSpPr>
            <p:spPr>
              <a:xfrm rot="19698154">
                <a:off x="849696" y="5057311"/>
                <a:ext cx="32550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/>
                  <a:t>At least </a:t>
                </a:r>
                <a14:m>
                  <m:oMath xmlns:m="http://schemas.openxmlformats.org/officeDocument/2006/math">
                    <m:r>
                      <a:rPr lang="en-US" altLang="ko-KR" sz="28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ko-KR" sz="28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736FE15-1EC9-9A4F-9D7C-85307F9D0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98154">
                <a:off x="849696" y="5057311"/>
                <a:ext cx="325507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E1013F-2ECA-87FA-5FC7-05E413127E39}"/>
                  </a:ext>
                </a:extLst>
              </p:cNvPr>
              <p:cNvSpPr txBox="1"/>
              <p:nvPr/>
            </p:nvSpPr>
            <p:spPr>
              <a:xfrm rot="19106836" flipH="1">
                <a:off x="2005568" y="3339104"/>
                <a:ext cx="4160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i="1" dirty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E1013F-2ECA-87FA-5FC7-05E413127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106836" flipH="1">
                <a:off x="2005568" y="3339104"/>
                <a:ext cx="41608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화살표: 오른쪽 25">
            <a:extLst>
              <a:ext uri="{FF2B5EF4-FFF2-40B4-BE49-F238E27FC236}">
                <a16:creationId xmlns:a16="http://schemas.microsoft.com/office/drawing/2014/main" id="{4D61BAA6-4FC8-BB5A-2656-DF7CF55B5E0F}"/>
              </a:ext>
            </a:extLst>
          </p:cNvPr>
          <p:cNvSpPr/>
          <p:nvPr/>
        </p:nvSpPr>
        <p:spPr>
          <a:xfrm>
            <a:off x="5440101" y="3988958"/>
            <a:ext cx="947738" cy="65249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7" name="내용 개체 틀 9">
            <a:extLst>
              <a:ext uri="{FF2B5EF4-FFF2-40B4-BE49-F238E27FC236}">
                <a16:creationId xmlns:a16="http://schemas.microsoft.com/office/drawing/2014/main" id="{7ED61288-8619-884A-D176-70E9A526D5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3402007"/>
              </p:ext>
            </p:extLst>
          </p:nvPr>
        </p:nvGraphicFramePr>
        <p:xfrm>
          <a:off x="7323927" y="2657584"/>
          <a:ext cx="3255076" cy="3391984"/>
        </p:xfrm>
        <a:graphic>
          <a:graphicData uri="http://schemas.openxmlformats.org/drawingml/2006/table">
            <a:tbl>
              <a:tblPr/>
              <a:tblGrid>
                <a:gridCol w="813769">
                  <a:extLst>
                    <a:ext uri="{9D8B030D-6E8A-4147-A177-3AD203B41FA5}">
                      <a16:colId xmlns:a16="http://schemas.microsoft.com/office/drawing/2014/main" val="1026546244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ysClr val="windowText" lastClr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ysClr val="windowText" lastClr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ysClr val="windowText" lastClr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ysClr val="windowText" lastClr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57194"/>
                  </a:ext>
                </a:extLst>
              </a:tr>
            </a:tbl>
          </a:graphicData>
        </a:graphic>
      </p:graphicFrame>
      <p:sp>
        <p:nvSpPr>
          <p:cNvPr id="28" name="타원 27">
            <a:extLst>
              <a:ext uri="{FF2B5EF4-FFF2-40B4-BE49-F238E27FC236}">
                <a16:creationId xmlns:a16="http://schemas.microsoft.com/office/drawing/2014/main" id="{C2B8554B-834D-85C1-1754-EA01E1B74659}"/>
              </a:ext>
            </a:extLst>
          </p:cNvPr>
          <p:cNvSpPr/>
          <p:nvPr/>
        </p:nvSpPr>
        <p:spPr>
          <a:xfrm>
            <a:off x="8890505" y="3460138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CD265CAA-0A36-9D28-2BF8-14192DF0BD6B}"/>
              </a:ext>
            </a:extLst>
          </p:cNvPr>
          <p:cNvSpPr/>
          <p:nvPr/>
        </p:nvSpPr>
        <p:spPr>
          <a:xfrm>
            <a:off x="8226690" y="4023569"/>
            <a:ext cx="236341" cy="236341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77078466-2FF0-924A-624B-B870D2509DD4}"/>
              </a:ext>
            </a:extLst>
          </p:cNvPr>
          <p:cNvSpPr/>
          <p:nvPr/>
        </p:nvSpPr>
        <p:spPr>
          <a:xfrm>
            <a:off x="7440288" y="5702010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93B3610D-05C2-9D31-501C-62C4035EC26B}"/>
              </a:ext>
            </a:extLst>
          </p:cNvPr>
          <p:cNvSpPr/>
          <p:nvPr/>
        </p:nvSpPr>
        <p:spPr>
          <a:xfrm>
            <a:off x="9689158" y="4288806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B7AD84-8A49-9F15-B0FC-821CF47F4244}"/>
              </a:ext>
            </a:extLst>
          </p:cNvPr>
          <p:cNvSpPr txBox="1"/>
          <p:nvPr/>
        </p:nvSpPr>
        <p:spPr>
          <a:xfrm>
            <a:off x="9723624" y="2268579"/>
            <a:ext cx="1080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1</a:t>
            </a:r>
            <a:r>
              <a:rPr lang="en-US" altLang="ko-KR" sz="2800" baseline="30000" dirty="0"/>
              <a:t>st</a:t>
            </a:r>
            <a:r>
              <a:rPr lang="en-US" altLang="ko-KR" sz="2800" dirty="0"/>
              <a:t> </a:t>
            </a:r>
            <a:endParaRPr lang="ko-KR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686286D-AF1F-F50D-F382-85DDCB4E015B}"/>
                  </a:ext>
                </a:extLst>
              </p:cNvPr>
              <p:cNvSpPr txBox="1"/>
              <p:nvPr/>
            </p:nvSpPr>
            <p:spPr>
              <a:xfrm>
                <a:off x="6528122" y="6223129"/>
                <a:ext cx="524333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(       ,  )≤</m:t>
                      </m:r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altLang="ko-KR" sz="2800" i="1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altLang="ko-KR" sz="2800" i="1">
                          <a:latin typeface="Cambria Math" panose="02040503050406030204" pitchFamily="18" charset="0"/>
                        </a:rPr>
                        <m:t>(        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,   )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686286D-AF1F-F50D-F382-85DDCB4E0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122" y="6223129"/>
                <a:ext cx="5243331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타원 36">
            <a:extLst>
              <a:ext uri="{FF2B5EF4-FFF2-40B4-BE49-F238E27FC236}">
                <a16:creationId xmlns:a16="http://schemas.microsoft.com/office/drawing/2014/main" id="{AB348CD0-6BD0-AD8C-66A3-4EE4B47D3F3C}"/>
              </a:ext>
            </a:extLst>
          </p:cNvPr>
          <p:cNvSpPr/>
          <p:nvPr/>
        </p:nvSpPr>
        <p:spPr>
          <a:xfrm>
            <a:off x="7176720" y="6353057"/>
            <a:ext cx="236341" cy="236341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7AA3A1C0-88F1-4CEA-4219-F0EA7289A500}"/>
              </a:ext>
            </a:extLst>
          </p:cNvPr>
          <p:cNvSpPr/>
          <p:nvPr/>
        </p:nvSpPr>
        <p:spPr>
          <a:xfrm>
            <a:off x="7939739" y="6406177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66017CD8-B821-FB8F-B98A-10DBF005B215}"/>
              </a:ext>
            </a:extLst>
          </p:cNvPr>
          <p:cNvSpPr/>
          <p:nvPr/>
        </p:nvSpPr>
        <p:spPr>
          <a:xfrm>
            <a:off x="10986556" y="6411206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6D3694AC-00AA-6AE0-8C27-FE4C79B41E52}"/>
              </a:ext>
            </a:extLst>
          </p:cNvPr>
          <p:cNvSpPr/>
          <p:nvPr/>
        </p:nvSpPr>
        <p:spPr>
          <a:xfrm>
            <a:off x="10101617" y="6352777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118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 animBg="1"/>
      <p:bldP spid="28" grpId="0" animBg="1"/>
      <p:bldP spid="29" grpId="0" animBg="1"/>
      <p:bldP spid="29" grpId="1" animBg="1"/>
      <p:bldP spid="30" grpId="0" animBg="1"/>
      <p:bldP spid="31" grpId="0" animBg="1"/>
      <p:bldP spid="33" grpId="0"/>
      <p:bldP spid="36" grpId="0"/>
      <p:bldP spid="37" grpId="0" animBg="1"/>
      <p:bldP spid="38" grpId="0" animBg="1"/>
      <p:bldP spid="39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9B9470-E66A-EEA4-33A3-218946B93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CB44A6A-6215-5635-EEC5-C2141143AC4D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38947D9-CCBC-33A2-80D5-A168C402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Iterative Candidate Search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0CFD8D-E74F-02EA-17B4-E37306155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473375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goal is finding </a:t>
            </a:r>
            <a:r>
              <a:rPr lang="en-US" altLang="zh-TW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Hausdorff</a:t>
            </a:r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candidate</a:t>
            </a:r>
          </a:p>
          <a:p>
            <a:pPr lvl="1"/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we don`t know a suitable AABB size for every query</a:t>
            </a:r>
          </a:p>
        </p:txBody>
      </p:sp>
      <p:graphicFrame>
        <p:nvGraphicFramePr>
          <p:cNvPr id="5" name="내용 개체 틀 9">
            <a:extLst>
              <a:ext uri="{FF2B5EF4-FFF2-40B4-BE49-F238E27FC236}">
                <a16:creationId xmlns:a16="http://schemas.microsoft.com/office/drawing/2014/main" id="{254CD39A-90F5-849A-8373-34C4034BA00D}"/>
              </a:ext>
            </a:extLst>
          </p:cNvPr>
          <p:cNvGraphicFramePr>
            <a:graphicFrameLocks/>
          </p:cNvGraphicFramePr>
          <p:nvPr/>
        </p:nvGraphicFramePr>
        <p:xfrm>
          <a:off x="1037978" y="2657584"/>
          <a:ext cx="3255076" cy="3391984"/>
        </p:xfrm>
        <a:graphic>
          <a:graphicData uri="http://schemas.openxmlformats.org/drawingml/2006/table">
            <a:tbl>
              <a:tblPr/>
              <a:tblGrid>
                <a:gridCol w="813769">
                  <a:extLst>
                    <a:ext uri="{9D8B030D-6E8A-4147-A177-3AD203B41FA5}">
                      <a16:colId xmlns:a16="http://schemas.microsoft.com/office/drawing/2014/main" val="1026546244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57194"/>
                  </a:ext>
                </a:extLst>
              </a:tr>
            </a:tbl>
          </a:graphicData>
        </a:graphic>
      </p:graphicFrame>
      <p:sp>
        <p:nvSpPr>
          <p:cNvPr id="8" name="타원 7">
            <a:extLst>
              <a:ext uri="{FF2B5EF4-FFF2-40B4-BE49-F238E27FC236}">
                <a16:creationId xmlns:a16="http://schemas.microsoft.com/office/drawing/2014/main" id="{8735A610-5FCA-0F27-2CD8-38495723E78C}"/>
              </a:ext>
            </a:extLst>
          </p:cNvPr>
          <p:cNvSpPr/>
          <p:nvPr/>
        </p:nvSpPr>
        <p:spPr>
          <a:xfrm>
            <a:off x="2604556" y="3434073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B7C576D8-E32B-86C0-833F-65377CF5148B}"/>
              </a:ext>
            </a:extLst>
          </p:cNvPr>
          <p:cNvSpPr/>
          <p:nvPr/>
        </p:nvSpPr>
        <p:spPr>
          <a:xfrm>
            <a:off x="3426358" y="4302175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786AF718-6A92-3D4A-C726-9BE90482B003}"/>
              </a:ext>
            </a:extLst>
          </p:cNvPr>
          <p:cNvSpPr/>
          <p:nvPr/>
        </p:nvSpPr>
        <p:spPr>
          <a:xfrm>
            <a:off x="1916559" y="3988958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C1092DCA-6575-FA40-D8DF-6A9F6A57F435}"/>
              </a:ext>
            </a:extLst>
          </p:cNvPr>
          <p:cNvSpPr/>
          <p:nvPr/>
        </p:nvSpPr>
        <p:spPr>
          <a:xfrm>
            <a:off x="1129481" y="5702011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5B5BBC22-563B-F81E-0A69-D2B66D1B08D4}"/>
              </a:ext>
            </a:extLst>
          </p:cNvPr>
          <p:cNvCxnSpPr>
            <a:stCxn id="10" idx="7"/>
          </p:cNvCxnSpPr>
          <p:nvPr/>
        </p:nvCxnSpPr>
        <p:spPr>
          <a:xfrm flipV="1">
            <a:off x="2118289" y="3563613"/>
            <a:ext cx="486267" cy="4599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A9F33B1F-2730-C0CA-0E2E-9D749EC26219}"/>
              </a:ext>
            </a:extLst>
          </p:cNvPr>
          <p:cNvCxnSpPr>
            <a:cxnSpLocks/>
          </p:cNvCxnSpPr>
          <p:nvPr/>
        </p:nvCxnSpPr>
        <p:spPr>
          <a:xfrm flipV="1">
            <a:off x="1365822" y="4473035"/>
            <a:ext cx="1960752" cy="12289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0B382D-5475-FC59-5D77-D696A2131139}"/>
                  </a:ext>
                </a:extLst>
              </p:cNvPr>
              <p:cNvSpPr txBox="1"/>
              <p:nvPr/>
            </p:nvSpPr>
            <p:spPr>
              <a:xfrm rot="19698154">
                <a:off x="849696" y="5057311"/>
                <a:ext cx="32550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/>
                  <a:t>At least </a:t>
                </a:r>
                <a14:m>
                  <m:oMath xmlns:m="http://schemas.openxmlformats.org/officeDocument/2006/math">
                    <m:r>
                      <a:rPr lang="en-US" altLang="ko-KR" sz="28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ko-KR" sz="28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0B382D-5475-FC59-5D77-D696A2131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98154">
                <a:off x="849696" y="5057311"/>
                <a:ext cx="325507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85B0B9D-76D4-A869-51A9-5A96C58D9508}"/>
                  </a:ext>
                </a:extLst>
              </p:cNvPr>
              <p:cNvSpPr txBox="1"/>
              <p:nvPr/>
            </p:nvSpPr>
            <p:spPr>
              <a:xfrm rot="19106836" flipH="1">
                <a:off x="2005568" y="3339104"/>
                <a:ext cx="4160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i="1" dirty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85B0B9D-76D4-A869-51A9-5A96C58D9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106836" flipH="1">
                <a:off x="2005568" y="3339104"/>
                <a:ext cx="41608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화살표: 오른쪽 25">
            <a:extLst>
              <a:ext uri="{FF2B5EF4-FFF2-40B4-BE49-F238E27FC236}">
                <a16:creationId xmlns:a16="http://schemas.microsoft.com/office/drawing/2014/main" id="{9EC51E4F-5038-7209-7E03-EB950E3F7899}"/>
              </a:ext>
            </a:extLst>
          </p:cNvPr>
          <p:cNvSpPr/>
          <p:nvPr/>
        </p:nvSpPr>
        <p:spPr>
          <a:xfrm>
            <a:off x="5440101" y="3988958"/>
            <a:ext cx="947738" cy="65249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7" name="내용 개체 틀 9">
            <a:extLst>
              <a:ext uri="{FF2B5EF4-FFF2-40B4-BE49-F238E27FC236}">
                <a16:creationId xmlns:a16="http://schemas.microsoft.com/office/drawing/2014/main" id="{0292DD6B-97B5-DAE8-B489-84B1577A50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8311165"/>
              </p:ext>
            </p:extLst>
          </p:nvPr>
        </p:nvGraphicFramePr>
        <p:xfrm>
          <a:off x="7323927" y="2657584"/>
          <a:ext cx="3255076" cy="3391984"/>
        </p:xfrm>
        <a:graphic>
          <a:graphicData uri="http://schemas.openxmlformats.org/drawingml/2006/table">
            <a:tbl>
              <a:tblPr/>
              <a:tblGrid>
                <a:gridCol w="813769">
                  <a:extLst>
                    <a:ext uri="{9D8B030D-6E8A-4147-A177-3AD203B41FA5}">
                      <a16:colId xmlns:a16="http://schemas.microsoft.com/office/drawing/2014/main" val="1026546244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ysClr val="windowText" lastClr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ysClr val="windowText" lastClr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ysClr val="windowText" lastClr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ysClr val="windowText" lastClr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7194"/>
                  </a:ext>
                </a:extLst>
              </a:tr>
            </a:tbl>
          </a:graphicData>
        </a:graphic>
      </p:graphicFrame>
      <p:sp>
        <p:nvSpPr>
          <p:cNvPr id="28" name="타원 27">
            <a:extLst>
              <a:ext uri="{FF2B5EF4-FFF2-40B4-BE49-F238E27FC236}">
                <a16:creationId xmlns:a16="http://schemas.microsoft.com/office/drawing/2014/main" id="{48BB87F4-A114-3D3A-711F-7050C687437D}"/>
              </a:ext>
            </a:extLst>
          </p:cNvPr>
          <p:cNvSpPr/>
          <p:nvPr/>
        </p:nvSpPr>
        <p:spPr>
          <a:xfrm>
            <a:off x="8890505" y="3460138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C720EB04-4669-761D-4F6F-1A2663F19B6A}"/>
              </a:ext>
            </a:extLst>
          </p:cNvPr>
          <p:cNvSpPr/>
          <p:nvPr/>
        </p:nvSpPr>
        <p:spPr>
          <a:xfrm>
            <a:off x="7440288" y="5702010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3EA19770-F24E-520D-6809-A7EC58792CA8}"/>
              </a:ext>
            </a:extLst>
          </p:cNvPr>
          <p:cNvSpPr/>
          <p:nvPr/>
        </p:nvSpPr>
        <p:spPr>
          <a:xfrm>
            <a:off x="9689158" y="4288806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6B131B-AC3D-A0C3-ADB1-59510705425F}"/>
              </a:ext>
            </a:extLst>
          </p:cNvPr>
          <p:cNvSpPr txBox="1"/>
          <p:nvPr/>
        </p:nvSpPr>
        <p:spPr>
          <a:xfrm>
            <a:off x="9723624" y="2268579"/>
            <a:ext cx="1080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2</a:t>
            </a:r>
            <a:r>
              <a:rPr lang="en-US" altLang="ko-KR" sz="2800" baseline="30000" dirty="0"/>
              <a:t>nd</a:t>
            </a:r>
            <a:r>
              <a:rPr lang="en-US" altLang="ko-KR" sz="2800" dirty="0"/>
              <a:t>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0575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3958A9-71ED-9F7F-8897-D9D0F145B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4709BF2-F877-AFE1-38DC-662FC4B01E32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E7C95D6-681C-FD4E-A2FA-0C841A262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Iterative Candidate Search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09FCA3-EB81-43B4-A156-13430EEF2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473375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goal is finding </a:t>
            </a:r>
            <a:r>
              <a:rPr lang="en-US" altLang="zh-TW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Hausdorff</a:t>
            </a:r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candidate</a:t>
            </a:r>
          </a:p>
          <a:p>
            <a:pPr lvl="1"/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we don`t know a suitable AABB size for every query</a:t>
            </a:r>
          </a:p>
        </p:txBody>
      </p:sp>
      <p:graphicFrame>
        <p:nvGraphicFramePr>
          <p:cNvPr id="5" name="내용 개체 틀 9">
            <a:extLst>
              <a:ext uri="{FF2B5EF4-FFF2-40B4-BE49-F238E27FC236}">
                <a16:creationId xmlns:a16="http://schemas.microsoft.com/office/drawing/2014/main" id="{B8E7FC97-952F-31A4-B6CC-361C5D2830F0}"/>
              </a:ext>
            </a:extLst>
          </p:cNvPr>
          <p:cNvGraphicFramePr>
            <a:graphicFrameLocks/>
          </p:cNvGraphicFramePr>
          <p:nvPr/>
        </p:nvGraphicFramePr>
        <p:xfrm>
          <a:off x="1037978" y="2657584"/>
          <a:ext cx="3255076" cy="3391984"/>
        </p:xfrm>
        <a:graphic>
          <a:graphicData uri="http://schemas.openxmlformats.org/drawingml/2006/table">
            <a:tbl>
              <a:tblPr/>
              <a:tblGrid>
                <a:gridCol w="813769">
                  <a:extLst>
                    <a:ext uri="{9D8B030D-6E8A-4147-A177-3AD203B41FA5}">
                      <a16:colId xmlns:a16="http://schemas.microsoft.com/office/drawing/2014/main" val="1026546244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57194"/>
                  </a:ext>
                </a:extLst>
              </a:tr>
            </a:tbl>
          </a:graphicData>
        </a:graphic>
      </p:graphicFrame>
      <p:sp>
        <p:nvSpPr>
          <p:cNvPr id="8" name="타원 7">
            <a:extLst>
              <a:ext uri="{FF2B5EF4-FFF2-40B4-BE49-F238E27FC236}">
                <a16:creationId xmlns:a16="http://schemas.microsoft.com/office/drawing/2014/main" id="{ABC356C7-34EE-E24C-79E2-A9F82957E83F}"/>
              </a:ext>
            </a:extLst>
          </p:cNvPr>
          <p:cNvSpPr/>
          <p:nvPr/>
        </p:nvSpPr>
        <p:spPr>
          <a:xfrm>
            <a:off x="2604556" y="3434073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F206DADA-DE67-BB82-D619-A304D4ACDEFE}"/>
              </a:ext>
            </a:extLst>
          </p:cNvPr>
          <p:cNvSpPr/>
          <p:nvPr/>
        </p:nvSpPr>
        <p:spPr>
          <a:xfrm>
            <a:off x="3426358" y="4302175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662A8193-F933-4702-FEDA-E4F6ADB20029}"/>
              </a:ext>
            </a:extLst>
          </p:cNvPr>
          <p:cNvSpPr/>
          <p:nvPr/>
        </p:nvSpPr>
        <p:spPr>
          <a:xfrm>
            <a:off x="1916559" y="3988958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8870515E-E813-243D-5494-A0F431E60AB2}"/>
              </a:ext>
            </a:extLst>
          </p:cNvPr>
          <p:cNvSpPr/>
          <p:nvPr/>
        </p:nvSpPr>
        <p:spPr>
          <a:xfrm>
            <a:off x="1129481" y="5702011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CBD03766-053E-8BDC-D82A-0C2C32C6FEC3}"/>
              </a:ext>
            </a:extLst>
          </p:cNvPr>
          <p:cNvCxnSpPr>
            <a:stCxn id="10" idx="7"/>
          </p:cNvCxnSpPr>
          <p:nvPr/>
        </p:nvCxnSpPr>
        <p:spPr>
          <a:xfrm flipV="1">
            <a:off x="2118289" y="3563613"/>
            <a:ext cx="486267" cy="4599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30EB12F4-DEA8-F589-24C2-0C0EE07E079F}"/>
              </a:ext>
            </a:extLst>
          </p:cNvPr>
          <p:cNvCxnSpPr>
            <a:cxnSpLocks/>
          </p:cNvCxnSpPr>
          <p:nvPr/>
        </p:nvCxnSpPr>
        <p:spPr>
          <a:xfrm flipV="1">
            <a:off x="1365822" y="4473035"/>
            <a:ext cx="1960752" cy="12289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BDA0A73-4EA2-3D5C-128C-2217C806523D}"/>
                  </a:ext>
                </a:extLst>
              </p:cNvPr>
              <p:cNvSpPr txBox="1"/>
              <p:nvPr/>
            </p:nvSpPr>
            <p:spPr>
              <a:xfrm rot="19698154">
                <a:off x="849696" y="5057311"/>
                <a:ext cx="32550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/>
                  <a:t>At least </a:t>
                </a:r>
                <a14:m>
                  <m:oMath xmlns:m="http://schemas.openxmlformats.org/officeDocument/2006/math">
                    <m:r>
                      <a:rPr lang="en-US" altLang="ko-KR" sz="28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ko-KR" sz="28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BDA0A73-4EA2-3D5C-128C-2217C8065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98154">
                <a:off x="849696" y="5057311"/>
                <a:ext cx="325507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E60A580-105D-8A46-3AA8-EA9F824E635B}"/>
                  </a:ext>
                </a:extLst>
              </p:cNvPr>
              <p:cNvSpPr txBox="1"/>
              <p:nvPr/>
            </p:nvSpPr>
            <p:spPr>
              <a:xfrm rot="19106836" flipH="1">
                <a:off x="2005568" y="3339104"/>
                <a:ext cx="4160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i="1" dirty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E60A580-105D-8A46-3AA8-EA9F824E6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106836" flipH="1">
                <a:off x="2005568" y="3339104"/>
                <a:ext cx="41608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화살표: 오른쪽 25">
            <a:extLst>
              <a:ext uri="{FF2B5EF4-FFF2-40B4-BE49-F238E27FC236}">
                <a16:creationId xmlns:a16="http://schemas.microsoft.com/office/drawing/2014/main" id="{7850D431-EC49-98E1-2FEE-9C4D1A965B41}"/>
              </a:ext>
            </a:extLst>
          </p:cNvPr>
          <p:cNvSpPr/>
          <p:nvPr/>
        </p:nvSpPr>
        <p:spPr>
          <a:xfrm>
            <a:off x="5440101" y="3988958"/>
            <a:ext cx="947738" cy="65249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7" name="내용 개체 틀 9">
            <a:extLst>
              <a:ext uri="{FF2B5EF4-FFF2-40B4-BE49-F238E27FC236}">
                <a16:creationId xmlns:a16="http://schemas.microsoft.com/office/drawing/2014/main" id="{E863382A-8990-F95F-BDAE-46FF75E545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0583307"/>
              </p:ext>
            </p:extLst>
          </p:nvPr>
        </p:nvGraphicFramePr>
        <p:xfrm>
          <a:off x="7323927" y="2657584"/>
          <a:ext cx="3255076" cy="3391984"/>
        </p:xfrm>
        <a:graphic>
          <a:graphicData uri="http://schemas.openxmlformats.org/drawingml/2006/table">
            <a:tbl>
              <a:tblPr/>
              <a:tblGrid>
                <a:gridCol w="813769">
                  <a:extLst>
                    <a:ext uri="{9D8B030D-6E8A-4147-A177-3AD203B41FA5}">
                      <a16:colId xmlns:a16="http://schemas.microsoft.com/office/drawing/2014/main" val="1026546244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ysClr val="windowText" lastClr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ysClr val="windowText" lastClr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ysClr val="windowText" lastClr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ysClr val="windowText" lastClr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7194"/>
                  </a:ext>
                </a:extLst>
              </a:tr>
            </a:tbl>
          </a:graphicData>
        </a:graphic>
      </p:graphicFrame>
      <p:sp>
        <p:nvSpPr>
          <p:cNvPr id="28" name="타원 27">
            <a:extLst>
              <a:ext uri="{FF2B5EF4-FFF2-40B4-BE49-F238E27FC236}">
                <a16:creationId xmlns:a16="http://schemas.microsoft.com/office/drawing/2014/main" id="{C5FC09D8-8797-2953-8B7C-5D21E2D81FCF}"/>
              </a:ext>
            </a:extLst>
          </p:cNvPr>
          <p:cNvSpPr/>
          <p:nvPr/>
        </p:nvSpPr>
        <p:spPr>
          <a:xfrm>
            <a:off x="8890505" y="3460138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E1718848-7232-C76D-87D5-1267576DAB7A}"/>
              </a:ext>
            </a:extLst>
          </p:cNvPr>
          <p:cNvSpPr/>
          <p:nvPr/>
        </p:nvSpPr>
        <p:spPr>
          <a:xfrm>
            <a:off x="7440288" y="5702010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F4D346A4-3FC6-3EAD-F2B3-A629BAEA84B8}"/>
              </a:ext>
            </a:extLst>
          </p:cNvPr>
          <p:cNvSpPr/>
          <p:nvPr/>
        </p:nvSpPr>
        <p:spPr>
          <a:xfrm>
            <a:off x="9689158" y="4288806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9DB417-CF67-1CE3-C361-FB4DCE2D12F3}"/>
              </a:ext>
            </a:extLst>
          </p:cNvPr>
          <p:cNvSpPr txBox="1"/>
          <p:nvPr/>
        </p:nvSpPr>
        <p:spPr>
          <a:xfrm>
            <a:off x="9723624" y="2268579"/>
            <a:ext cx="1080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n</a:t>
            </a:r>
            <a:r>
              <a:rPr lang="en-US" altLang="ko-KR" sz="2800" baseline="30000" dirty="0"/>
              <a:t>th</a:t>
            </a:r>
            <a:r>
              <a:rPr lang="en-US" altLang="ko-KR" sz="2800" dirty="0"/>
              <a:t> </a:t>
            </a:r>
            <a:endParaRPr lang="ko-KR" altLang="en-US" sz="2800" dirty="0"/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F583E189-B04B-B51F-EB29-774585D86982}"/>
              </a:ext>
            </a:extLst>
          </p:cNvPr>
          <p:cNvCxnSpPr>
            <a:cxnSpLocks/>
          </p:cNvCxnSpPr>
          <p:nvPr/>
        </p:nvCxnSpPr>
        <p:spPr>
          <a:xfrm flipV="1">
            <a:off x="7676629" y="3589678"/>
            <a:ext cx="1213876" cy="21123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20CD99E7-801E-1AC1-2C4E-2E274DDD34A6}"/>
              </a:ext>
            </a:extLst>
          </p:cNvPr>
          <p:cNvCxnSpPr>
            <a:cxnSpLocks/>
          </p:cNvCxnSpPr>
          <p:nvPr/>
        </p:nvCxnSpPr>
        <p:spPr>
          <a:xfrm flipV="1">
            <a:off x="7731917" y="4418346"/>
            <a:ext cx="1901953" cy="13446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21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848F4DA-DB13-3241-8209-9DB6D8AB9E6D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FA9FE60-1432-5646-9D14-78924B259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Hausdorff</a:t>
            </a:r>
            <a:r>
              <a:rPr kumimoji="1" lang="ko-KR" altLang="en-US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R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E8EDFA-FED5-F742-9917-4D7338721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898529" cy="473375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Measures how far two subsets of a metric space are from each other</a:t>
            </a:r>
          </a:p>
        </p:txBody>
      </p:sp>
      <p:pic>
        <p:nvPicPr>
          <p:cNvPr id="5" name="내용 개체 틀 15" descr="그림, 지도, 아동 미술, 클립아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D74FC1-BA59-52EB-5414-A8E98FF7A3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520" b="10520"/>
          <a:stretch>
            <a:fillRect/>
          </a:stretch>
        </p:blipFill>
        <p:spPr>
          <a:xfrm>
            <a:off x="4323881" y="3255588"/>
            <a:ext cx="3743123" cy="29556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C5D6E1-3DD8-9796-D870-6CE7B26C286A}"/>
                  </a:ext>
                </a:extLst>
              </p:cNvPr>
              <p:cNvSpPr txBox="1"/>
              <p:nvPr/>
            </p:nvSpPr>
            <p:spPr>
              <a:xfrm>
                <a:off x="2307584" y="2515309"/>
                <a:ext cx="7775718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𝑚𝑎𝑥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28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altLang="ko-KR" sz="2800" b="0" i="1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en-US" altLang="ko-K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ko-K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ko-KR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m:rPr>
                                      <m:sty m:val="p"/>
                                    </m:rPr>
                                    <a:rPr lang="en-US" altLang="ko-KR" sz="2800" b="0" i="1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  <m:r>
                                    <a:rPr lang="en-US" altLang="ko-K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ko-K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altLang="ko-KR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altLang="ko-KR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altLang="ko-KR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ko-KR" sz="2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altLang="ko-KR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ko-KR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280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m:rPr>
                                      <m:sty m:val="p"/>
                                    </m:rPr>
                                    <a:rPr lang="en-US" altLang="ko-KR" sz="2800" b="0" i="1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  <m:r>
                                    <a:rPr lang="en-US" altLang="ko-K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ko-KR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</m:lim>
                              </m:limLow>
                            </m:fName>
                            <m:e>
                              <m:func>
                                <m:funcPr>
                                  <m:ctrlPr>
                                    <a:rPr lang="en-US" altLang="ko-KR" sz="2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altLang="ko-K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80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800" b="0" i="1" smtClean="0">
                                          <a:latin typeface="Cambria Math" panose="02040503050406030204" pitchFamily="18" charset="0"/>
                                        </a:rPr>
                                        <m:t>a</m:t>
                                      </m:r>
                                      <m:r>
                                        <a:rPr lang="en-US" altLang="ko-KR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A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US" altLang="ko-KR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n-US" altLang="ko-K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28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altLang="ko-KR" sz="28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ko-KR" sz="28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altLang="ko-KR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C5D6E1-3DD8-9796-D870-6CE7B26C2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584" y="2515309"/>
                <a:ext cx="7775718" cy="5636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DF38A893-90EE-2051-EE93-1CB6ECD283BB}"/>
              </a:ext>
            </a:extLst>
          </p:cNvPr>
          <p:cNvSpPr txBox="1">
            <a:spLocks/>
          </p:cNvSpPr>
          <p:nvPr/>
        </p:nvSpPr>
        <p:spPr>
          <a:xfrm>
            <a:off x="838200" y="2691908"/>
            <a:ext cx="5357243" cy="326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000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30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9D5431-4F80-D65E-532F-F25F0F626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6DA0B05-3554-B7A4-7E7E-083D2F9BEA51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A74CCB0-73E8-814A-8136-998E8BB78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Refined distance computation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BFBB577-CB36-77AB-233C-E16398E54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473375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all intersected candidates, compute the minimum distance</a:t>
            </a:r>
          </a:p>
        </p:txBody>
      </p:sp>
      <p:graphicFrame>
        <p:nvGraphicFramePr>
          <p:cNvPr id="5" name="내용 개체 틀 9">
            <a:extLst>
              <a:ext uri="{FF2B5EF4-FFF2-40B4-BE49-F238E27FC236}">
                <a16:creationId xmlns:a16="http://schemas.microsoft.com/office/drawing/2014/main" id="{1505C83E-633E-B18D-DA8E-8FB0B5AA071E}"/>
              </a:ext>
            </a:extLst>
          </p:cNvPr>
          <p:cNvGraphicFramePr>
            <a:graphicFrameLocks/>
          </p:cNvGraphicFramePr>
          <p:nvPr/>
        </p:nvGraphicFramePr>
        <p:xfrm>
          <a:off x="1037978" y="2657584"/>
          <a:ext cx="3255076" cy="3391984"/>
        </p:xfrm>
        <a:graphic>
          <a:graphicData uri="http://schemas.openxmlformats.org/drawingml/2006/table">
            <a:tbl>
              <a:tblPr/>
              <a:tblGrid>
                <a:gridCol w="813769">
                  <a:extLst>
                    <a:ext uri="{9D8B030D-6E8A-4147-A177-3AD203B41FA5}">
                      <a16:colId xmlns:a16="http://schemas.microsoft.com/office/drawing/2014/main" val="1026546244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57194"/>
                  </a:ext>
                </a:extLst>
              </a:tr>
            </a:tbl>
          </a:graphicData>
        </a:graphic>
      </p:graphicFrame>
      <p:sp>
        <p:nvSpPr>
          <p:cNvPr id="8" name="타원 7">
            <a:extLst>
              <a:ext uri="{FF2B5EF4-FFF2-40B4-BE49-F238E27FC236}">
                <a16:creationId xmlns:a16="http://schemas.microsoft.com/office/drawing/2014/main" id="{FA9B5DF4-7B86-A6EA-A998-ECC3F31B2C79}"/>
              </a:ext>
            </a:extLst>
          </p:cNvPr>
          <p:cNvSpPr/>
          <p:nvPr/>
        </p:nvSpPr>
        <p:spPr>
          <a:xfrm>
            <a:off x="2604556" y="3434073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74911916-C50D-1116-3C0A-114F0D032599}"/>
              </a:ext>
            </a:extLst>
          </p:cNvPr>
          <p:cNvSpPr/>
          <p:nvPr/>
        </p:nvSpPr>
        <p:spPr>
          <a:xfrm>
            <a:off x="3426358" y="4302175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E1BDE73D-F785-6681-8AAD-CE41229C7A92}"/>
              </a:ext>
            </a:extLst>
          </p:cNvPr>
          <p:cNvSpPr/>
          <p:nvPr/>
        </p:nvSpPr>
        <p:spPr>
          <a:xfrm>
            <a:off x="1129481" y="5702011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92EB7F51-6E11-4F26-F52F-B4181FC03443}"/>
              </a:ext>
            </a:extLst>
          </p:cNvPr>
          <p:cNvCxnSpPr>
            <a:cxnSpLocks/>
          </p:cNvCxnSpPr>
          <p:nvPr/>
        </p:nvCxnSpPr>
        <p:spPr>
          <a:xfrm flipV="1">
            <a:off x="1457325" y="4473035"/>
            <a:ext cx="1869249" cy="12289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EEDC4170-19B8-2EE8-29B8-71567EAB9BF4}"/>
              </a:ext>
            </a:extLst>
          </p:cNvPr>
          <p:cNvCxnSpPr>
            <a:cxnSpLocks/>
          </p:cNvCxnSpPr>
          <p:nvPr/>
        </p:nvCxnSpPr>
        <p:spPr>
          <a:xfrm flipV="1">
            <a:off x="1365822" y="3638193"/>
            <a:ext cx="1227275" cy="19939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타원 13">
            <a:extLst>
              <a:ext uri="{FF2B5EF4-FFF2-40B4-BE49-F238E27FC236}">
                <a16:creationId xmlns:a16="http://schemas.microsoft.com/office/drawing/2014/main" id="{35CC7234-385B-53B5-51A0-EC37767B738D}"/>
              </a:ext>
            </a:extLst>
          </p:cNvPr>
          <p:cNvSpPr/>
          <p:nvPr/>
        </p:nvSpPr>
        <p:spPr>
          <a:xfrm>
            <a:off x="2834772" y="3151286"/>
            <a:ext cx="121920" cy="1295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2D99E52D-2C66-AFE5-385B-749DA01784E7}"/>
              </a:ext>
            </a:extLst>
          </p:cNvPr>
          <p:cNvSpPr/>
          <p:nvPr/>
        </p:nvSpPr>
        <p:spPr>
          <a:xfrm>
            <a:off x="3162995" y="2892206"/>
            <a:ext cx="121920" cy="1295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85F7E5C9-898D-CC8C-5C53-28F0F421ADB9}"/>
              </a:ext>
            </a:extLst>
          </p:cNvPr>
          <p:cNvSpPr/>
          <p:nvPr/>
        </p:nvSpPr>
        <p:spPr>
          <a:xfrm>
            <a:off x="3553426" y="3630218"/>
            <a:ext cx="121920" cy="1295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4383429E-E82F-BA00-9161-401BA85C1031}"/>
              </a:ext>
            </a:extLst>
          </p:cNvPr>
          <p:cNvSpPr/>
          <p:nvPr/>
        </p:nvSpPr>
        <p:spPr>
          <a:xfrm>
            <a:off x="3922153" y="4058481"/>
            <a:ext cx="121920" cy="1295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86A9AC-159D-F810-8B0D-9A196A9F84C6}"/>
                  </a:ext>
                </a:extLst>
              </p:cNvPr>
              <p:cNvSpPr txBox="1"/>
              <p:nvPr/>
            </p:nvSpPr>
            <p:spPr>
              <a:xfrm>
                <a:off x="5409932" y="2892206"/>
                <a:ext cx="6022354" cy="6385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3200" b="0" i="1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altLang="ko-KR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ko-KR" sz="3200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ko-KR" sz="3200" b="0" i="1" smtClean="0">
                          <a:latin typeface="Cambria Math" panose="02040503050406030204" pitchFamily="18" charset="0"/>
                        </a:rPr>
                        <m:t>(      ,  )) =</m:t>
                      </m:r>
                      <m:func>
                        <m:funcPr>
                          <m:ctrlPr>
                            <a:rPr lang="en-US" altLang="ko-KR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32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ko-K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∈∀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US" altLang="ko-KR" sz="3200" b="0" i="1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altLang="ko-KR" sz="3200" b="0" i="1" smtClean="0">
                              <a:latin typeface="Cambria Math" panose="02040503050406030204" pitchFamily="18" charset="0"/>
                            </a:rPr>
                            <m:t>(     ,  )</m:t>
                          </m:r>
                        </m:e>
                      </m:func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86A9AC-159D-F810-8B0D-9A196A9F8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932" y="2892206"/>
                <a:ext cx="6022354" cy="6385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타원 23">
            <a:extLst>
              <a:ext uri="{FF2B5EF4-FFF2-40B4-BE49-F238E27FC236}">
                <a16:creationId xmlns:a16="http://schemas.microsoft.com/office/drawing/2014/main" id="{92C277DE-BF13-1254-A8DF-309B760E7BA9}"/>
              </a:ext>
            </a:extLst>
          </p:cNvPr>
          <p:cNvSpPr/>
          <p:nvPr/>
        </p:nvSpPr>
        <p:spPr>
          <a:xfrm>
            <a:off x="6358024" y="3055534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E68DA9A5-447A-57ED-A13F-1D61063790B0}"/>
              </a:ext>
            </a:extLst>
          </p:cNvPr>
          <p:cNvSpPr/>
          <p:nvPr/>
        </p:nvSpPr>
        <p:spPr>
          <a:xfrm>
            <a:off x="7294319" y="3107042"/>
            <a:ext cx="121920" cy="1295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B1914149-AF06-7851-BD11-115F524C50EC}"/>
              </a:ext>
            </a:extLst>
          </p:cNvPr>
          <p:cNvSpPr/>
          <p:nvPr/>
        </p:nvSpPr>
        <p:spPr>
          <a:xfrm>
            <a:off x="8720554" y="3373091"/>
            <a:ext cx="121920" cy="1295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5BF986EB-1BB6-6BC7-CEEC-B5A9381E4DD3}"/>
              </a:ext>
            </a:extLst>
          </p:cNvPr>
          <p:cNvSpPr/>
          <p:nvPr/>
        </p:nvSpPr>
        <p:spPr>
          <a:xfrm>
            <a:off x="9243486" y="3369303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B71520FE-A5C1-1685-9C15-8351E2BCAA68}"/>
              </a:ext>
            </a:extLst>
          </p:cNvPr>
          <p:cNvSpPr/>
          <p:nvPr/>
        </p:nvSpPr>
        <p:spPr>
          <a:xfrm>
            <a:off x="9921095" y="3025892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70227A60-19A3-D815-C8A1-FD794805FB17}"/>
              </a:ext>
            </a:extLst>
          </p:cNvPr>
          <p:cNvSpPr/>
          <p:nvPr/>
        </p:nvSpPr>
        <p:spPr>
          <a:xfrm>
            <a:off x="10704993" y="3092965"/>
            <a:ext cx="121920" cy="1295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6D8899E-0A5B-2A15-A42A-870512971D4B}"/>
                  </a:ext>
                </a:extLst>
              </p:cNvPr>
              <p:cNvSpPr txBox="1"/>
              <p:nvPr/>
            </p:nvSpPr>
            <p:spPr>
              <a:xfrm>
                <a:off x="5868903" y="4979710"/>
                <a:ext cx="4788362" cy="571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) = </m:t>
                      </m:r>
                      <m:func>
                        <m:funcPr>
                          <m:ctrlPr>
                            <a:rPr lang="en-US" altLang="ko-KR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ko-K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28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/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US" altLang="ko-KR" sz="2800" i="1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altLang="ko-KR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ko-KR" sz="2800" i="1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altLang="ko-KR" sz="2800" i="1">
                              <a:latin typeface="Cambria Math" panose="02040503050406030204" pitchFamily="18" charset="0"/>
                            </a:rPr>
                            <m:t>(      ,  ))</m:t>
                          </m:r>
                        </m:e>
                      </m:func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6D8899E-0A5B-2A15-A42A-870512971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903" y="4979710"/>
                <a:ext cx="4788362" cy="5711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타원 31">
            <a:extLst>
              <a:ext uri="{FF2B5EF4-FFF2-40B4-BE49-F238E27FC236}">
                <a16:creationId xmlns:a16="http://schemas.microsoft.com/office/drawing/2014/main" id="{786C9187-9181-BB1D-4B29-0D2BA52D69B1}"/>
              </a:ext>
            </a:extLst>
          </p:cNvPr>
          <p:cNvSpPr/>
          <p:nvPr/>
        </p:nvSpPr>
        <p:spPr>
          <a:xfrm>
            <a:off x="9134742" y="5111016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027949D9-1209-6229-32E4-BCEE8ECF0BEB}"/>
              </a:ext>
            </a:extLst>
          </p:cNvPr>
          <p:cNvSpPr/>
          <p:nvPr/>
        </p:nvSpPr>
        <p:spPr>
          <a:xfrm>
            <a:off x="9880679" y="5183307"/>
            <a:ext cx="121920" cy="1295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화살표: 아래쪽 33">
            <a:extLst>
              <a:ext uri="{FF2B5EF4-FFF2-40B4-BE49-F238E27FC236}">
                <a16:creationId xmlns:a16="http://schemas.microsoft.com/office/drawing/2014/main" id="{96B9D08F-4C7B-149B-D711-8DDDABD7F440}"/>
              </a:ext>
            </a:extLst>
          </p:cNvPr>
          <p:cNvSpPr/>
          <p:nvPr/>
        </p:nvSpPr>
        <p:spPr>
          <a:xfrm>
            <a:off x="7893934" y="3946967"/>
            <a:ext cx="520861" cy="661832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514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 animBg="1"/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6D4280-FC6E-06B4-F615-B74BCE17A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내용 개체 틀 9">
            <a:extLst>
              <a:ext uri="{FF2B5EF4-FFF2-40B4-BE49-F238E27FC236}">
                <a16:creationId xmlns:a16="http://schemas.microsoft.com/office/drawing/2014/main" id="{EFA440FB-E30C-2E28-2502-7F5B3B0D3C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0734259"/>
              </p:ext>
            </p:extLst>
          </p:nvPr>
        </p:nvGraphicFramePr>
        <p:xfrm>
          <a:off x="3541460" y="2576165"/>
          <a:ext cx="3255076" cy="3391984"/>
        </p:xfrm>
        <a:graphic>
          <a:graphicData uri="http://schemas.openxmlformats.org/drawingml/2006/table">
            <a:tbl>
              <a:tblPr/>
              <a:tblGrid>
                <a:gridCol w="813769">
                  <a:extLst>
                    <a:ext uri="{9D8B030D-6E8A-4147-A177-3AD203B41FA5}">
                      <a16:colId xmlns:a16="http://schemas.microsoft.com/office/drawing/2014/main" val="1026546244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57194"/>
                  </a:ext>
                </a:extLst>
              </a:tr>
            </a:tbl>
          </a:graphicData>
        </a:graphic>
      </p:graphicFrame>
      <p:sp>
        <p:nvSpPr>
          <p:cNvPr id="17" name="직사각형 16">
            <a:extLst>
              <a:ext uri="{FF2B5EF4-FFF2-40B4-BE49-F238E27FC236}">
                <a16:creationId xmlns:a16="http://schemas.microsoft.com/office/drawing/2014/main" id="{EEBE26EB-AACE-DA33-686A-5FA551A443F5}"/>
              </a:ext>
            </a:extLst>
          </p:cNvPr>
          <p:cNvSpPr/>
          <p:nvPr/>
        </p:nvSpPr>
        <p:spPr>
          <a:xfrm>
            <a:off x="4564029" y="2791789"/>
            <a:ext cx="2232508" cy="296939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57353E21-DD88-C0AE-6613-E4BACCA4F3E6}"/>
              </a:ext>
            </a:extLst>
          </p:cNvPr>
          <p:cNvSpPr/>
          <p:nvPr/>
        </p:nvSpPr>
        <p:spPr>
          <a:xfrm>
            <a:off x="3768668" y="2576164"/>
            <a:ext cx="2801073" cy="228219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5AB180B-A936-0A79-A2CB-0100D908AA5F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D15A678-424A-A3D1-F3ED-97A0DDBA3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Handling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E8BABD-76AB-9954-544D-D5769C002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473375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consider voxel-based nearest distance error</a:t>
            </a:r>
          </a:p>
          <a:p>
            <a:endParaRPr lang="en-US" altLang="zh-TW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3D832D37-028A-8411-138A-30DD0C114F29}"/>
              </a:ext>
            </a:extLst>
          </p:cNvPr>
          <p:cNvSpPr/>
          <p:nvPr/>
        </p:nvSpPr>
        <p:spPr>
          <a:xfrm>
            <a:off x="5108038" y="3352654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9CDFEB74-9B72-8A13-1EFA-98E6E1C08FFE}"/>
              </a:ext>
            </a:extLst>
          </p:cNvPr>
          <p:cNvSpPr/>
          <p:nvPr/>
        </p:nvSpPr>
        <p:spPr>
          <a:xfrm>
            <a:off x="5929840" y="4220756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F6FADA38-5054-0C88-BEBE-8B8FB56BFA7F}"/>
              </a:ext>
            </a:extLst>
          </p:cNvPr>
          <p:cNvSpPr/>
          <p:nvPr/>
        </p:nvSpPr>
        <p:spPr>
          <a:xfrm>
            <a:off x="3922330" y="3789369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C79F59D3-A1B5-D379-6B7A-F073E9A0762D}"/>
              </a:ext>
            </a:extLst>
          </p:cNvPr>
          <p:cNvSpPr/>
          <p:nvPr/>
        </p:nvSpPr>
        <p:spPr>
          <a:xfrm>
            <a:off x="5824691" y="2619207"/>
            <a:ext cx="121920" cy="1295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431D324D-DA59-BE3F-C457-39791BFD7FE3}"/>
              </a:ext>
            </a:extLst>
          </p:cNvPr>
          <p:cNvSpPr/>
          <p:nvPr/>
        </p:nvSpPr>
        <p:spPr>
          <a:xfrm>
            <a:off x="6086485" y="3842770"/>
            <a:ext cx="121920" cy="1295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0F288BF6-63FD-A27D-B75E-42CCC9C47988}"/>
              </a:ext>
            </a:extLst>
          </p:cNvPr>
          <p:cNvCxnSpPr>
            <a:cxnSpLocks/>
            <a:stCxn id="11" idx="7"/>
            <a:endCxn id="12" idx="3"/>
          </p:cNvCxnSpPr>
          <p:nvPr/>
        </p:nvCxnSpPr>
        <p:spPr>
          <a:xfrm flipV="1">
            <a:off x="4124060" y="2729776"/>
            <a:ext cx="1718486" cy="109420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86C22FFE-5328-4302-6CF6-E313C8CB7266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4158671" y="3907540"/>
            <a:ext cx="1911083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A73FF031-C08C-7F67-CBCD-00C49B683E3F}"/>
              </a:ext>
            </a:extLst>
          </p:cNvPr>
          <p:cNvSpPr/>
          <p:nvPr/>
        </p:nvSpPr>
        <p:spPr>
          <a:xfrm>
            <a:off x="6998266" y="2576165"/>
            <a:ext cx="544911" cy="53442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190B3E-8077-BA29-D778-5CAEF0A60058}"/>
              </a:ext>
            </a:extLst>
          </p:cNvPr>
          <p:cNvSpPr txBox="1"/>
          <p:nvPr/>
        </p:nvSpPr>
        <p:spPr>
          <a:xfrm>
            <a:off x="7543177" y="2576164"/>
            <a:ext cx="271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Search area</a:t>
            </a:r>
            <a:endParaRPr lang="ko-KR" altLang="en-US" sz="2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4326B1-6B96-85D4-15E5-8EB6C71D9E83}"/>
              </a:ext>
            </a:extLst>
          </p:cNvPr>
          <p:cNvSpPr txBox="1"/>
          <p:nvPr/>
        </p:nvSpPr>
        <p:spPr>
          <a:xfrm>
            <a:off x="7543177" y="3136080"/>
            <a:ext cx="271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Query point</a:t>
            </a:r>
            <a:endParaRPr lang="ko-KR" altLang="en-US" sz="2400" b="1" dirty="0"/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4C9B4171-8B70-27A5-9930-E283634C74FD}"/>
              </a:ext>
            </a:extLst>
          </p:cNvPr>
          <p:cNvSpPr/>
          <p:nvPr/>
        </p:nvSpPr>
        <p:spPr>
          <a:xfrm>
            <a:off x="7140336" y="3257428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CB85CF9F-C6F0-075E-C477-FB667951B7A3}"/>
              </a:ext>
            </a:extLst>
          </p:cNvPr>
          <p:cNvSpPr/>
          <p:nvPr/>
        </p:nvSpPr>
        <p:spPr>
          <a:xfrm>
            <a:off x="7201894" y="3800186"/>
            <a:ext cx="121920" cy="129540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025714DD-4DFC-298A-98A9-00CC982B8ADE}"/>
              </a:ext>
            </a:extLst>
          </p:cNvPr>
          <p:cNvSpPr/>
          <p:nvPr/>
        </p:nvSpPr>
        <p:spPr>
          <a:xfrm>
            <a:off x="7197546" y="4196870"/>
            <a:ext cx="121920" cy="1295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06F405-9B3D-EF13-7BAE-79817A3D6853}"/>
              </a:ext>
            </a:extLst>
          </p:cNvPr>
          <p:cNvSpPr txBox="1"/>
          <p:nvPr/>
        </p:nvSpPr>
        <p:spPr>
          <a:xfrm>
            <a:off x="7543177" y="3597745"/>
            <a:ext cx="271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Cluster</a:t>
            </a:r>
            <a:endParaRPr lang="ko-KR" altLang="en-US" sz="2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786EB7-FE11-44B9-107F-BD4044ACC89A}"/>
              </a:ext>
            </a:extLst>
          </p:cNvPr>
          <p:cNvSpPr txBox="1"/>
          <p:nvPr/>
        </p:nvSpPr>
        <p:spPr>
          <a:xfrm>
            <a:off x="7543177" y="4025710"/>
            <a:ext cx="271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Target point</a:t>
            </a:r>
            <a:endParaRPr lang="ko-KR" alt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B7EEAA-DEDC-1B88-C338-53CAB6F491F3}"/>
                  </a:ext>
                </a:extLst>
              </p:cNvPr>
              <p:cNvSpPr txBox="1"/>
              <p:nvPr/>
            </p:nvSpPr>
            <p:spPr>
              <a:xfrm>
                <a:off x="5835482" y="2154650"/>
                <a:ext cx="5698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2400" b="0" i="1" dirty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en-US" altLang="ko-KR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B7EEAA-DEDC-1B88-C338-53CAB6F49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5482" y="2154650"/>
                <a:ext cx="569829" cy="461665"/>
              </a:xfrm>
              <a:prstGeom prst="rect">
                <a:avLst/>
              </a:prstGeom>
              <a:blipFill>
                <a:blip r:embed="rId4"/>
                <a:stretch>
                  <a:fillRect t="-10526" r="-21277" b="-28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2F934A-572F-34D8-85AF-46DF54F76D00}"/>
                  </a:ext>
                </a:extLst>
              </p:cNvPr>
              <p:cNvSpPr txBox="1"/>
              <p:nvPr/>
            </p:nvSpPr>
            <p:spPr>
              <a:xfrm>
                <a:off x="6153574" y="3449229"/>
                <a:ext cx="5698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2400" b="0" i="1" dirty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en-US" altLang="ko-KR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2F934A-572F-34D8-85AF-46DF54F76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574" y="3449229"/>
                <a:ext cx="569829" cy="461665"/>
              </a:xfrm>
              <a:prstGeom prst="rect">
                <a:avLst/>
              </a:prstGeom>
              <a:blipFill>
                <a:blip r:embed="rId5"/>
                <a:stretch>
                  <a:fillRect t="-10526" r="-20213" b="-28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6631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AAD56E-25FE-A29E-42FB-50C07DBBD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1174292-1D90-5320-0989-DC7BE6B6E6C1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BF91E28-55C5-66BA-608D-007E38E9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Handling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4F121D-DB67-6CA7-7B93-C099B1986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473375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consider voxel-based nearest distance error</a:t>
            </a:r>
          </a:p>
          <a:p>
            <a:pPr lvl="1"/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area of n</a:t>
            </a:r>
            <a:r>
              <a:rPr lang="en-US" altLang="zh-TW" baseline="300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iteration</a:t>
            </a:r>
          </a:p>
          <a:p>
            <a:endParaRPr lang="en-US" altLang="zh-TW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내용 개체 틀 9">
            <a:extLst>
              <a:ext uri="{FF2B5EF4-FFF2-40B4-BE49-F238E27FC236}">
                <a16:creationId xmlns:a16="http://schemas.microsoft.com/office/drawing/2014/main" id="{86A927DB-C0B9-ED9E-CBBA-B8744691A9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5895917"/>
              </p:ext>
            </p:extLst>
          </p:nvPr>
        </p:nvGraphicFramePr>
        <p:xfrm>
          <a:off x="1320951" y="2561849"/>
          <a:ext cx="3255076" cy="3391984"/>
        </p:xfrm>
        <a:graphic>
          <a:graphicData uri="http://schemas.openxmlformats.org/drawingml/2006/table">
            <a:tbl>
              <a:tblPr/>
              <a:tblGrid>
                <a:gridCol w="813769">
                  <a:extLst>
                    <a:ext uri="{9D8B030D-6E8A-4147-A177-3AD203B41FA5}">
                      <a16:colId xmlns:a16="http://schemas.microsoft.com/office/drawing/2014/main" val="1026546244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7194"/>
                  </a:ext>
                </a:extLst>
              </a:tr>
            </a:tbl>
          </a:graphicData>
        </a:graphic>
      </p:graphicFrame>
      <p:sp>
        <p:nvSpPr>
          <p:cNvPr id="9" name="타원 8">
            <a:extLst>
              <a:ext uri="{FF2B5EF4-FFF2-40B4-BE49-F238E27FC236}">
                <a16:creationId xmlns:a16="http://schemas.microsoft.com/office/drawing/2014/main" id="{C2F36090-D698-9D2A-BDD0-3D4D3EC03224}"/>
              </a:ext>
            </a:extLst>
          </p:cNvPr>
          <p:cNvSpPr/>
          <p:nvPr/>
        </p:nvSpPr>
        <p:spPr>
          <a:xfrm>
            <a:off x="1884857" y="5114162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FD308F3A-54BA-54B3-CC16-14F25396264B}"/>
              </a:ext>
            </a:extLst>
          </p:cNvPr>
          <p:cNvSpPr/>
          <p:nvPr/>
        </p:nvSpPr>
        <p:spPr>
          <a:xfrm>
            <a:off x="2887529" y="4172769"/>
            <a:ext cx="121920" cy="1295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8" name="내용 개체 틀 9">
            <a:extLst>
              <a:ext uri="{FF2B5EF4-FFF2-40B4-BE49-F238E27FC236}">
                <a16:creationId xmlns:a16="http://schemas.microsoft.com/office/drawing/2014/main" id="{23718B58-D25B-67BB-C3CE-CF31522613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7224246"/>
              </p:ext>
            </p:extLst>
          </p:nvPr>
        </p:nvGraphicFramePr>
        <p:xfrm>
          <a:off x="7640728" y="2561849"/>
          <a:ext cx="3255076" cy="3391984"/>
        </p:xfrm>
        <a:graphic>
          <a:graphicData uri="http://schemas.openxmlformats.org/drawingml/2006/table">
            <a:tbl>
              <a:tblPr/>
              <a:tblGrid>
                <a:gridCol w="813769">
                  <a:extLst>
                    <a:ext uri="{9D8B030D-6E8A-4147-A177-3AD203B41FA5}">
                      <a16:colId xmlns:a16="http://schemas.microsoft.com/office/drawing/2014/main" val="1026546244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813769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</a:tblGrid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  <a:tr h="847996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6175" marR="6175" marT="3087" marB="308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7194"/>
                  </a:ext>
                </a:extLst>
              </a:tr>
            </a:tbl>
          </a:graphicData>
        </a:graphic>
      </p:graphicFrame>
      <p:sp>
        <p:nvSpPr>
          <p:cNvPr id="14" name="타원 13">
            <a:extLst>
              <a:ext uri="{FF2B5EF4-FFF2-40B4-BE49-F238E27FC236}">
                <a16:creationId xmlns:a16="http://schemas.microsoft.com/office/drawing/2014/main" id="{E05A225B-A7B6-6CF7-6FFF-7107996CF6FD}"/>
              </a:ext>
            </a:extLst>
          </p:cNvPr>
          <p:cNvSpPr/>
          <p:nvPr/>
        </p:nvSpPr>
        <p:spPr>
          <a:xfrm>
            <a:off x="7608384" y="5689587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F1C3363A-E92D-E8A4-6DC1-79EDCD3B7B03}"/>
              </a:ext>
            </a:extLst>
          </p:cNvPr>
          <p:cNvSpPr/>
          <p:nvPr/>
        </p:nvSpPr>
        <p:spPr>
          <a:xfrm>
            <a:off x="10040683" y="3339392"/>
            <a:ext cx="121920" cy="1295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BB541B-45B9-1A80-72C8-3DFBD54CB9B1}"/>
              </a:ext>
            </a:extLst>
          </p:cNvPr>
          <p:cNvSpPr txBox="1"/>
          <p:nvPr/>
        </p:nvSpPr>
        <p:spPr>
          <a:xfrm>
            <a:off x="1320952" y="6008226"/>
            <a:ext cx="3255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Best case</a:t>
            </a:r>
            <a:endParaRPr lang="ko-KR" altLang="en-US" sz="2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FC3F97-8D19-57AB-188B-3035961BA5C9}"/>
              </a:ext>
            </a:extLst>
          </p:cNvPr>
          <p:cNvSpPr txBox="1"/>
          <p:nvPr/>
        </p:nvSpPr>
        <p:spPr>
          <a:xfrm>
            <a:off x="7608384" y="6019363"/>
            <a:ext cx="3255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Worst case</a:t>
            </a:r>
            <a:endParaRPr lang="ko-KR" altLang="en-US" sz="2400" b="1" dirty="0"/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2DE32BD5-1CC3-BF6E-1D7A-6122300EA9C5}"/>
              </a:ext>
            </a:extLst>
          </p:cNvPr>
          <p:cNvCxnSpPr/>
          <p:nvPr/>
        </p:nvCxnSpPr>
        <p:spPr>
          <a:xfrm flipV="1">
            <a:off x="2121198" y="4302309"/>
            <a:ext cx="766331" cy="81185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6923748-A4A5-1BF2-F580-F574E6E6BE65}"/>
                  </a:ext>
                </a:extLst>
              </p:cNvPr>
              <p:cNvSpPr txBox="1"/>
              <p:nvPr/>
            </p:nvSpPr>
            <p:spPr>
              <a:xfrm rot="18809439">
                <a:off x="1689039" y="4235692"/>
                <a:ext cx="13981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ko-KR" sz="2800" i="1" dirty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6923748-A4A5-1BF2-F580-F574E6E6B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09439">
                <a:off x="1689039" y="4235692"/>
                <a:ext cx="1398142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55E136AD-551A-B2EF-CAC8-34F2625EED16}"/>
              </a:ext>
            </a:extLst>
          </p:cNvPr>
          <p:cNvCxnSpPr>
            <a:cxnSpLocks/>
          </p:cNvCxnSpPr>
          <p:nvPr/>
        </p:nvCxnSpPr>
        <p:spPr>
          <a:xfrm flipV="1">
            <a:off x="7844725" y="3468932"/>
            <a:ext cx="2195958" cy="219054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0B6FE0D-DAF6-0B37-ED50-0D0755468E69}"/>
                  </a:ext>
                </a:extLst>
              </p:cNvPr>
              <p:cNvSpPr txBox="1"/>
              <p:nvPr/>
            </p:nvSpPr>
            <p:spPr>
              <a:xfrm rot="18809439">
                <a:off x="7848969" y="4197466"/>
                <a:ext cx="17177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sz="28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ko-KR" sz="2800" b="0" i="1" dirty="0" smtClean="0">
                          <a:latin typeface="Cambria Math" panose="02040503050406030204" pitchFamily="18" charset="0"/>
                        </a:rPr>
                        <m:t>+2)</m:t>
                      </m:r>
                      <m:r>
                        <a:rPr lang="en-US" altLang="ko-KR" sz="2800" i="1" dirty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0B6FE0D-DAF6-0B37-ED50-0D0755468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09439">
                <a:off x="7848969" y="4197466"/>
                <a:ext cx="171777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타원 38">
            <a:extLst>
              <a:ext uri="{FF2B5EF4-FFF2-40B4-BE49-F238E27FC236}">
                <a16:creationId xmlns:a16="http://schemas.microsoft.com/office/drawing/2014/main" id="{D5EB9F70-DF0C-7601-5394-CABEA519EEA3}"/>
              </a:ext>
            </a:extLst>
          </p:cNvPr>
          <p:cNvSpPr/>
          <p:nvPr/>
        </p:nvSpPr>
        <p:spPr>
          <a:xfrm>
            <a:off x="5495720" y="4185732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9CFF506-24B5-7ABA-F17F-EE86D95E11B1}"/>
                  </a:ext>
                </a:extLst>
              </p:cNvPr>
              <p:cNvSpPr txBox="1"/>
              <p:nvPr/>
            </p:nvSpPr>
            <p:spPr>
              <a:xfrm>
                <a:off x="4553202" y="4060519"/>
                <a:ext cx="307135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nr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≤       ≤(</m:t>
                      </m:r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+2) </m:t>
                      </m:r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r</m:t>
                      </m:r>
                    </m:oMath>
                  </m:oMathPara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9CFF506-24B5-7ABA-F17F-EE86D95E1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202" y="4060519"/>
                <a:ext cx="3071354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675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1BDC1C-D78D-92FE-145B-E58A36D9A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493AB92-A766-D9BD-2CE8-1AD9A77C8FA8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7126EA-4114-2935-6290-7BA20FE16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Handling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E2257E-054F-E493-4360-2DCF21A08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473375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consider voxel-based nearest distance error</a:t>
            </a:r>
          </a:p>
          <a:p>
            <a:pPr lvl="1"/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Consideration of the worst case</a:t>
            </a:r>
          </a:p>
          <a:p>
            <a:endParaRPr lang="en-US" altLang="zh-TW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내용 개체 틀 9">
            <a:extLst>
              <a:ext uri="{FF2B5EF4-FFF2-40B4-BE49-F238E27FC236}">
                <a16:creationId xmlns:a16="http://schemas.microsoft.com/office/drawing/2014/main" id="{1C26EFF1-9C4F-7C6F-9E31-7029CE5131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1004301"/>
              </p:ext>
            </p:extLst>
          </p:nvPr>
        </p:nvGraphicFramePr>
        <p:xfrm>
          <a:off x="268052" y="2522249"/>
          <a:ext cx="3732018" cy="3654714"/>
        </p:xfrm>
        <a:graphic>
          <a:graphicData uri="http://schemas.openxmlformats.org/drawingml/2006/table">
            <a:tbl>
              <a:tblPr/>
              <a:tblGrid>
                <a:gridCol w="622003">
                  <a:extLst>
                    <a:ext uri="{9D8B030D-6E8A-4147-A177-3AD203B41FA5}">
                      <a16:colId xmlns:a16="http://schemas.microsoft.com/office/drawing/2014/main" val="1026546244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2621612757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3123747434"/>
                    </a:ext>
                  </a:extLst>
                </a:gridCol>
              </a:tblGrid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7194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394855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4773852"/>
                  </a:ext>
                </a:extLst>
              </a:tr>
            </a:tbl>
          </a:graphicData>
        </a:graphic>
      </p:graphicFrame>
      <p:sp>
        <p:nvSpPr>
          <p:cNvPr id="12" name="타원 11">
            <a:extLst>
              <a:ext uri="{FF2B5EF4-FFF2-40B4-BE49-F238E27FC236}">
                <a16:creationId xmlns:a16="http://schemas.microsoft.com/office/drawing/2014/main" id="{E0F987EA-7FC5-A3BE-611A-7099CAEDDBA7}"/>
              </a:ext>
            </a:extLst>
          </p:cNvPr>
          <p:cNvSpPr/>
          <p:nvPr/>
        </p:nvSpPr>
        <p:spPr>
          <a:xfrm>
            <a:off x="268051" y="5953833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75C354-E3B7-FF7A-ECAE-6A791BB66E0D}"/>
                  </a:ext>
                </a:extLst>
              </p:cNvPr>
              <p:cNvSpPr txBox="1"/>
              <p:nvPr/>
            </p:nvSpPr>
            <p:spPr>
              <a:xfrm>
                <a:off x="268052" y="6263406"/>
                <a:ext cx="37320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ko-KR" sz="2800" i="1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ko-KR" sz="2800" i="1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ko-KR" sz="2800" i="1">
                        <a:latin typeface="Cambria Math" panose="02040503050406030204" pitchFamily="18" charset="0"/>
                      </a:rPr>
                      <m:t>2) </m:t>
                    </m:r>
                  </m:oMath>
                </a14:m>
                <a:r>
                  <a:rPr lang="en-US" altLang="ko-KR" sz="2800" b="1" baseline="30000" dirty="0" err="1"/>
                  <a:t>th</a:t>
                </a:r>
                <a:r>
                  <a:rPr lang="en-US" altLang="ko-KR" sz="2800" b="1" dirty="0"/>
                  <a:t> search area</a:t>
                </a:r>
                <a:endParaRPr lang="ko-KR" altLang="en-US" sz="28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75C354-E3B7-FF7A-ECAE-6A791BB66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52" y="6263406"/>
                <a:ext cx="3732017" cy="523220"/>
              </a:xfrm>
              <a:prstGeom prst="rect">
                <a:avLst/>
              </a:prstGeom>
              <a:blipFill>
                <a:blip r:embed="rId4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A3782EAC-00E6-5B26-10FA-77AB257B117E}"/>
              </a:ext>
            </a:extLst>
          </p:cNvPr>
          <p:cNvCxnSpPr>
            <a:cxnSpLocks/>
          </p:cNvCxnSpPr>
          <p:nvPr/>
        </p:nvCxnSpPr>
        <p:spPr>
          <a:xfrm flipH="1">
            <a:off x="2042488" y="3694851"/>
            <a:ext cx="606150" cy="6324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5E25370F-E64C-EDDB-6A1E-4C69D6E410A9}"/>
              </a:ext>
            </a:extLst>
          </p:cNvPr>
          <p:cNvCxnSpPr>
            <a:cxnSpLocks/>
          </p:cNvCxnSpPr>
          <p:nvPr/>
        </p:nvCxnSpPr>
        <p:spPr>
          <a:xfrm flipH="1">
            <a:off x="1098027" y="3856892"/>
            <a:ext cx="1597503" cy="15864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8633D-2410-B133-6A3A-D9B720E0338D}"/>
                  </a:ext>
                </a:extLst>
              </p:cNvPr>
              <p:cNvSpPr txBox="1"/>
              <p:nvPr/>
            </p:nvSpPr>
            <p:spPr>
              <a:xfrm rot="18839277">
                <a:off x="1178723" y="3570387"/>
                <a:ext cx="196996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 − 2)</m:t>
                      </m:r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r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8633D-2410-B133-6A3A-D9B720E03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39277">
                <a:off x="1178723" y="3570387"/>
                <a:ext cx="196996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9B3A7E2-5069-E905-BC8C-8516B129E709}"/>
                  </a:ext>
                </a:extLst>
              </p:cNvPr>
              <p:cNvSpPr txBox="1"/>
              <p:nvPr/>
            </p:nvSpPr>
            <p:spPr>
              <a:xfrm rot="18888899">
                <a:off x="1068513" y="4500178"/>
                <a:ext cx="203135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nr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9B3A7E2-5069-E905-BC8C-8516B129E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88899">
                <a:off x="1068513" y="4500178"/>
                <a:ext cx="203135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내용 개체 틀 9">
            <a:extLst>
              <a:ext uri="{FF2B5EF4-FFF2-40B4-BE49-F238E27FC236}">
                <a16:creationId xmlns:a16="http://schemas.microsoft.com/office/drawing/2014/main" id="{C04C119F-C623-23F2-6F5B-BB509B9507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7883340"/>
              </p:ext>
            </p:extLst>
          </p:nvPr>
        </p:nvGraphicFramePr>
        <p:xfrm>
          <a:off x="4300937" y="2521295"/>
          <a:ext cx="3732018" cy="3654714"/>
        </p:xfrm>
        <a:graphic>
          <a:graphicData uri="http://schemas.openxmlformats.org/drawingml/2006/table">
            <a:tbl>
              <a:tblPr/>
              <a:tblGrid>
                <a:gridCol w="622003">
                  <a:extLst>
                    <a:ext uri="{9D8B030D-6E8A-4147-A177-3AD203B41FA5}">
                      <a16:colId xmlns:a16="http://schemas.microsoft.com/office/drawing/2014/main" val="1026546244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2621612757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3123747434"/>
                    </a:ext>
                  </a:extLst>
                </a:gridCol>
              </a:tblGrid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57194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394855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773852"/>
                  </a:ext>
                </a:extLst>
              </a:tr>
            </a:tbl>
          </a:graphicData>
        </a:graphic>
      </p:graphicFrame>
      <p:sp>
        <p:nvSpPr>
          <p:cNvPr id="30" name="타원 29">
            <a:extLst>
              <a:ext uri="{FF2B5EF4-FFF2-40B4-BE49-F238E27FC236}">
                <a16:creationId xmlns:a16="http://schemas.microsoft.com/office/drawing/2014/main" id="{865964B7-F085-30F5-85B1-013C9C35C91A}"/>
              </a:ext>
            </a:extLst>
          </p:cNvPr>
          <p:cNvSpPr/>
          <p:nvPr/>
        </p:nvSpPr>
        <p:spPr>
          <a:xfrm>
            <a:off x="4409418" y="5939668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0898117-D2AB-549A-5909-00809FB3FD87}"/>
                  </a:ext>
                </a:extLst>
              </p:cNvPr>
              <p:cNvSpPr txBox="1"/>
              <p:nvPr/>
            </p:nvSpPr>
            <p:spPr>
              <a:xfrm>
                <a:off x="4300937" y="6310389"/>
                <a:ext cx="37320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ko-KR" sz="2800" i="1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ko-KR" sz="2800" i="1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ko-KR" sz="28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altLang="ko-KR" sz="28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ko-KR" sz="2800" b="1" baseline="30000" dirty="0" err="1"/>
                  <a:t>th</a:t>
                </a:r>
                <a:r>
                  <a:rPr lang="en-US" altLang="ko-KR" sz="2800" b="1" dirty="0"/>
                  <a:t> search area</a:t>
                </a:r>
                <a:endParaRPr lang="ko-KR" altLang="en-US" sz="28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0898117-D2AB-549A-5909-00809FB3F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937" y="6310389"/>
                <a:ext cx="3732016" cy="523220"/>
              </a:xfrm>
              <a:prstGeom prst="rect">
                <a:avLst/>
              </a:prstGeom>
              <a:blipFill>
                <a:blip r:embed="rId7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26C5A996-D138-3834-DB69-4B6EA0E307FB}"/>
              </a:ext>
            </a:extLst>
          </p:cNvPr>
          <p:cNvCxnSpPr>
            <a:cxnSpLocks/>
          </p:cNvCxnSpPr>
          <p:nvPr/>
        </p:nvCxnSpPr>
        <p:spPr>
          <a:xfrm flipH="1">
            <a:off x="5547227" y="3706864"/>
            <a:ext cx="1163085" cy="12169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7" name="내용 개체 틀 9">
            <a:extLst>
              <a:ext uri="{FF2B5EF4-FFF2-40B4-BE49-F238E27FC236}">
                <a16:creationId xmlns:a16="http://schemas.microsoft.com/office/drawing/2014/main" id="{C155976C-EA12-3458-B56E-F185AB9AB1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691406"/>
              </p:ext>
            </p:extLst>
          </p:nvPr>
        </p:nvGraphicFramePr>
        <p:xfrm>
          <a:off x="8279545" y="2521295"/>
          <a:ext cx="3732018" cy="3654714"/>
        </p:xfrm>
        <a:graphic>
          <a:graphicData uri="http://schemas.openxmlformats.org/drawingml/2006/table">
            <a:tbl>
              <a:tblPr/>
              <a:tblGrid>
                <a:gridCol w="622003">
                  <a:extLst>
                    <a:ext uri="{9D8B030D-6E8A-4147-A177-3AD203B41FA5}">
                      <a16:colId xmlns:a16="http://schemas.microsoft.com/office/drawing/2014/main" val="1026546244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2621612757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3123747434"/>
                    </a:ext>
                  </a:extLst>
                </a:gridCol>
              </a:tblGrid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57194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394855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773852"/>
                  </a:ext>
                </a:extLst>
              </a:tr>
            </a:tbl>
          </a:graphicData>
        </a:graphic>
      </p:graphicFrame>
      <p:sp>
        <p:nvSpPr>
          <p:cNvPr id="38" name="타원 37">
            <a:extLst>
              <a:ext uri="{FF2B5EF4-FFF2-40B4-BE49-F238E27FC236}">
                <a16:creationId xmlns:a16="http://schemas.microsoft.com/office/drawing/2014/main" id="{0052AA49-2FFB-469C-D4EE-125BE6DC3C4A}"/>
              </a:ext>
            </a:extLst>
          </p:cNvPr>
          <p:cNvSpPr/>
          <p:nvPr/>
        </p:nvSpPr>
        <p:spPr>
          <a:xfrm>
            <a:off x="8279544" y="5952879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62C48A2-2910-AFC7-6C4D-3D4657C5A933}"/>
                  </a:ext>
                </a:extLst>
              </p:cNvPr>
              <p:cNvSpPr txBox="1"/>
              <p:nvPr/>
            </p:nvSpPr>
            <p:spPr>
              <a:xfrm>
                <a:off x="8279545" y="6262452"/>
                <a:ext cx="37320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800" b="0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ko-KR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2800" b="1" baseline="30000" dirty="0" err="1"/>
                  <a:t>th</a:t>
                </a:r>
                <a:r>
                  <a:rPr lang="en-US" altLang="ko-KR" sz="2800" b="1" dirty="0"/>
                  <a:t> search area</a:t>
                </a:r>
                <a:endParaRPr lang="ko-KR" altLang="en-US" sz="2800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62C48A2-2910-AFC7-6C4D-3D4657C5A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545" y="6262452"/>
                <a:ext cx="3732016" cy="523220"/>
              </a:xfrm>
              <a:prstGeom prst="rect">
                <a:avLst/>
              </a:prstGeom>
              <a:blipFill>
                <a:blip r:embed="rId8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직선 화살표 연결선 41">
            <a:extLst>
              <a:ext uri="{FF2B5EF4-FFF2-40B4-BE49-F238E27FC236}">
                <a16:creationId xmlns:a16="http://schemas.microsoft.com/office/drawing/2014/main" id="{E1500638-1DFC-5CA9-985C-5A3180777862}"/>
              </a:ext>
            </a:extLst>
          </p:cNvPr>
          <p:cNvCxnSpPr>
            <a:cxnSpLocks/>
          </p:cNvCxnSpPr>
          <p:nvPr/>
        </p:nvCxnSpPr>
        <p:spPr>
          <a:xfrm flipH="1">
            <a:off x="8958322" y="3734936"/>
            <a:ext cx="1772336" cy="17719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41BB1F-7082-C0BE-55D0-1B7B73337500}"/>
                  </a:ext>
                </a:extLst>
              </p:cNvPr>
              <p:cNvSpPr txBox="1"/>
              <p:nvPr/>
            </p:nvSpPr>
            <p:spPr>
              <a:xfrm rot="18715643">
                <a:off x="8963086" y="4760808"/>
                <a:ext cx="203135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nr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41BB1F-7082-C0BE-55D0-1B7B73337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715643">
                <a:off x="8963086" y="4760808"/>
                <a:ext cx="2031357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D82455A-C792-42A6-F7DC-054F8810154F}"/>
                  </a:ext>
                </a:extLst>
              </p:cNvPr>
              <p:cNvSpPr txBox="1"/>
              <p:nvPr/>
            </p:nvSpPr>
            <p:spPr>
              <a:xfrm rot="18839277">
                <a:off x="4950068" y="3723193"/>
                <a:ext cx="196996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 − 1)</m:t>
                      </m:r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r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D82455A-C792-42A6-F7DC-054F88101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39277">
                <a:off x="4950068" y="3723193"/>
                <a:ext cx="1969964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CFAE0E4B-A82E-E24F-8690-4625EE97D948}"/>
              </a:ext>
            </a:extLst>
          </p:cNvPr>
          <p:cNvCxnSpPr>
            <a:cxnSpLocks/>
          </p:cNvCxnSpPr>
          <p:nvPr/>
        </p:nvCxnSpPr>
        <p:spPr>
          <a:xfrm flipH="1">
            <a:off x="4701518" y="3856892"/>
            <a:ext cx="2105834" cy="22063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2EE471A-9D2F-2B9C-9536-35CFE8228CBE}"/>
                  </a:ext>
                </a:extLst>
              </p:cNvPr>
              <p:cNvSpPr txBox="1"/>
              <p:nvPr/>
            </p:nvSpPr>
            <p:spPr>
              <a:xfrm rot="18839277">
                <a:off x="5273921" y="4638859"/>
                <a:ext cx="196996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+1)</m:t>
                      </m:r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r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2EE471A-9D2F-2B9C-9536-35CFE8228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39277">
                <a:off x="5273921" y="4638859"/>
                <a:ext cx="1969964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0389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8D095-6E89-EDAD-5C2F-2C24A8568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898C463-7EE3-9934-8FAD-17EC6CC3F541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9B4473B-E924-619A-44AB-FE5A89C3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Handling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CB7F85-227D-BB27-A902-BB8FC745D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473375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consider voxel-based nearest distance error</a:t>
            </a:r>
          </a:p>
          <a:p>
            <a:pPr lvl="1"/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Consideration of the worst case</a:t>
            </a:r>
          </a:p>
          <a:p>
            <a:endParaRPr lang="en-US" altLang="zh-TW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내용 개체 틀 9">
            <a:extLst>
              <a:ext uri="{FF2B5EF4-FFF2-40B4-BE49-F238E27FC236}">
                <a16:creationId xmlns:a16="http://schemas.microsoft.com/office/drawing/2014/main" id="{1C3F3036-9FBD-A2B2-7D0F-9C76328560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5234239"/>
              </p:ext>
            </p:extLst>
          </p:nvPr>
        </p:nvGraphicFramePr>
        <p:xfrm>
          <a:off x="268052" y="2522249"/>
          <a:ext cx="3732018" cy="3654714"/>
        </p:xfrm>
        <a:graphic>
          <a:graphicData uri="http://schemas.openxmlformats.org/drawingml/2006/table">
            <a:tbl>
              <a:tblPr/>
              <a:tblGrid>
                <a:gridCol w="622003">
                  <a:extLst>
                    <a:ext uri="{9D8B030D-6E8A-4147-A177-3AD203B41FA5}">
                      <a16:colId xmlns:a16="http://schemas.microsoft.com/office/drawing/2014/main" val="1026546244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2621612757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3123747434"/>
                    </a:ext>
                  </a:extLst>
                </a:gridCol>
              </a:tblGrid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7194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394855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4773852"/>
                  </a:ext>
                </a:extLst>
              </a:tr>
            </a:tbl>
          </a:graphicData>
        </a:graphic>
      </p:graphicFrame>
      <p:graphicFrame>
        <p:nvGraphicFramePr>
          <p:cNvPr id="29" name="내용 개체 틀 9">
            <a:extLst>
              <a:ext uri="{FF2B5EF4-FFF2-40B4-BE49-F238E27FC236}">
                <a16:creationId xmlns:a16="http://schemas.microsoft.com/office/drawing/2014/main" id="{0BFD4960-E285-8924-A7C3-2F05001B3C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808882"/>
              </p:ext>
            </p:extLst>
          </p:nvPr>
        </p:nvGraphicFramePr>
        <p:xfrm>
          <a:off x="268051" y="2529599"/>
          <a:ext cx="3732018" cy="3654714"/>
        </p:xfrm>
        <a:graphic>
          <a:graphicData uri="http://schemas.openxmlformats.org/drawingml/2006/table">
            <a:tbl>
              <a:tblPr/>
              <a:tblGrid>
                <a:gridCol w="622003">
                  <a:extLst>
                    <a:ext uri="{9D8B030D-6E8A-4147-A177-3AD203B41FA5}">
                      <a16:colId xmlns:a16="http://schemas.microsoft.com/office/drawing/2014/main" val="1026546244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2621612757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3123747434"/>
                    </a:ext>
                  </a:extLst>
                </a:gridCol>
              </a:tblGrid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57194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394855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773852"/>
                  </a:ext>
                </a:extLst>
              </a:tr>
            </a:tbl>
          </a:graphicData>
        </a:graphic>
      </p:graphicFrame>
      <p:graphicFrame>
        <p:nvGraphicFramePr>
          <p:cNvPr id="37" name="내용 개체 틀 9">
            <a:extLst>
              <a:ext uri="{FF2B5EF4-FFF2-40B4-BE49-F238E27FC236}">
                <a16:creationId xmlns:a16="http://schemas.microsoft.com/office/drawing/2014/main" id="{4B101183-ADB4-F9DE-EEF7-BAB32296F2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0632942"/>
              </p:ext>
            </p:extLst>
          </p:nvPr>
        </p:nvGraphicFramePr>
        <p:xfrm>
          <a:off x="268052" y="2525226"/>
          <a:ext cx="3732018" cy="3654714"/>
        </p:xfrm>
        <a:graphic>
          <a:graphicData uri="http://schemas.openxmlformats.org/drawingml/2006/table">
            <a:tbl>
              <a:tblPr/>
              <a:tblGrid>
                <a:gridCol w="622003">
                  <a:extLst>
                    <a:ext uri="{9D8B030D-6E8A-4147-A177-3AD203B41FA5}">
                      <a16:colId xmlns:a16="http://schemas.microsoft.com/office/drawing/2014/main" val="1026546244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3156335373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2371686330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1426249409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2621612757"/>
                    </a:ext>
                  </a:extLst>
                </a:gridCol>
                <a:gridCol w="622003">
                  <a:extLst>
                    <a:ext uri="{9D8B030D-6E8A-4147-A177-3AD203B41FA5}">
                      <a16:colId xmlns:a16="http://schemas.microsoft.com/office/drawing/2014/main" val="3123747434"/>
                    </a:ext>
                  </a:extLst>
                </a:gridCol>
              </a:tblGrid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470964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148759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r>
                        <a:rPr lang="ko-KR" altLang="en-US" sz="100" b="0" i="0" dirty="0">
                          <a:solidFill>
                            <a:srgbClr val="000000"/>
                          </a:solidFill>
                          <a:effectLst/>
                          <a:ea typeface="Tahoma" panose="020B0604030504040204" pitchFamily="34" charset="0"/>
                        </a:rPr>
                        <a:t>​</a:t>
                      </a: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16239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57194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394855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ts val="2550"/>
                        </a:lnSpc>
                        <a:buNone/>
                      </a:pPr>
                      <a:endParaRPr lang="ko-KR" altLang="en-US" sz="100" b="0" i="0" dirty="0">
                        <a:solidFill>
                          <a:srgbClr val="000000"/>
                        </a:solidFill>
                        <a:effectLst/>
                        <a:ea typeface="Tahoma" panose="020B0604030504040204" pitchFamily="34" charset="0"/>
                      </a:endParaRPr>
                    </a:p>
                  </a:txBody>
                  <a:tcPr marL="4436" marR="4436" marT="2217" marB="2217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773852"/>
                  </a:ext>
                </a:extLst>
              </a:tr>
            </a:tbl>
          </a:graphicData>
        </a:graphic>
      </p:graphicFrame>
      <p:sp>
        <p:nvSpPr>
          <p:cNvPr id="12" name="타원 11">
            <a:extLst>
              <a:ext uri="{FF2B5EF4-FFF2-40B4-BE49-F238E27FC236}">
                <a16:creationId xmlns:a16="http://schemas.microsoft.com/office/drawing/2014/main" id="{5BF5999C-2D77-48A2-9447-FBB6B3447DAD}"/>
              </a:ext>
            </a:extLst>
          </p:cNvPr>
          <p:cNvSpPr/>
          <p:nvPr/>
        </p:nvSpPr>
        <p:spPr>
          <a:xfrm>
            <a:off x="268051" y="5953833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06479D-43AD-E9BC-7D67-B535028BBA3B}"/>
                  </a:ext>
                </a:extLst>
              </p:cNvPr>
              <p:cNvSpPr txBox="1"/>
              <p:nvPr/>
            </p:nvSpPr>
            <p:spPr>
              <a:xfrm>
                <a:off x="667077" y="6262452"/>
                <a:ext cx="32550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800" b="0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ko-KR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2800" b="1" baseline="30000" dirty="0" err="1"/>
                  <a:t>th</a:t>
                </a:r>
                <a:r>
                  <a:rPr lang="en-US" altLang="ko-KR" sz="2800" b="1" dirty="0"/>
                  <a:t> search area</a:t>
                </a:r>
                <a:endParaRPr lang="ko-KR" altLang="en-US" sz="28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06479D-43AD-E9BC-7D67-B535028BB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77" y="6262452"/>
                <a:ext cx="3255076" cy="523220"/>
              </a:xfrm>
              <a:prstGeom prst="rect">
                <a:avLst/>
              </a:prstGeom>
              <a:blipFill>
                <a:blip r:embed="rId4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E722FF-4C67-DF24-45E9-7C2CB972D60F}"/>
                  </a:ext>
                </a:extLst>
              </p:cNvPr>
              <p:cNvSpPr txBox="1"/>
              <p:nvPr/>
            </p:nvSpPr>
            <p:spPr>
              <a:xfrm>
                <a:off x="5872561" y="2752576"/>
                <a:ext cx="439222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ko-KR" sz="3200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ko-KR" sz="3200" b="0" i="1" smtClean="0">
                          <a:latin typeface="Cambria Math" panose="02040503050406030204" pitchFamily="18" charset="0"/>
                        </a:rPr>
                        <m:t> − 2)</m:t>
                      </m:r>
                      <m:r>
                        <m:rPr>
                          <m:sty m:val="p"/>
                        </m:rPr>
                        <a:rPr lang="en-US" altLang="ko-KR" sz="3200" b="0" i="1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altLang="ko-KR" sz="3200" b="0" i="1" smtClean="0">
                          <a:latin typeface="Cambria Math" panose="02040503050406030204" pitchFamily="18" charset="0"/>
                        </a:rPr>
                        <m:t>≤       ≤(</m:t>
                      </m:r>
                      <m:r>
                        <m:rPr>
                          <m:sty m:val="p"/>
                        </m:rPr>
                        <a:rPr lang="en-US" altLang="ko-KR" sz="3200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ko-KR" sz="3200" b="0" i="1" smtClean="0">
                          <a:latin typeface="Cambria Math" panose="02040503050406030204" pitchFamily="18" charset="0"/>
                        </a:rPr>
                        <m:t>+2) </m:t>
                      </m:r>
                      <m:r>
                        <m:rPr>
                          <m:sty m:val="p"/>
                        </m:rPr>
                        <a:rPr lang="en-US" altLang="ko-KR" sz="3200" b="0" i="1" smtClean="0">
                          <a:latin typeface="Cambria Math" panose="02040503050406030204" pitchFamily="18" charset="0"/>
                        </a:rPr>
                        <m:t>r</m:t>
                      </m:r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E722FF-4C67-DF24-45E9-7C2CB972D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561" y="2752576"/>
                <a:ext cx="4392228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타원 8">
            <a:extLst>
              <a:ext uri="{FF2B5EF4-FFF2-40B4-BE49-F238E27FC236}">
                <a16:creationId xmlns:a16="http://schemas.microsoft.com/office/drawing/2014/main" id="{B5543F3F-0744-4097-55AB-8FB0BAC34930}"/>
              </a:ext>
            </a:extLst>
          </p:cNvPr>
          <p:cNvSpPr/>
          <p:nvPr/>
        </p:nvSpPr>
        <p:spPr>
          <a:xfrm>
            <a:off x="8097851" y="2891996"/>
            <a:ext cx="236341" cy="23634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화살표: 아래쪽 10">
            <a:extLst>
              <a:ext uri="{FF2B5EF4-FFF2-40B4-BE49-F238E27FC236}">
                <a16:creationId xmlns:a16="http://schemas.microsoft.com/office/drawing/2014/main" id="{D0AC5642-6735-CE6B-2887-F1AB95F0899C}"/>
              </a:ext>
            </a:extLst>
          </p:cNvPr>
          <p:cNvSpPr/>
          <p:nvPr/>
        </p:nvSpPr>
        <p:spPr>
          <a:xfrm>
            <a:off x="7669492" y="3692769"/>
            <a:ext cx="621323" cy="63033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0683663-0A47-3BC5-091D-2825304532DC}"/>
              </a:ext>
            </a:extLst>
          </p:cNvPr>
          <p:cNvSpPr/>
          <p:nvPr/>
        </p:nvSpPr>
        <p:spPr>
          <a:xfrm>
            <a:off x="4511602" y="4600607"/>
            <a:ext cx="7067536" cy="12056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b="1" dirty="0"/>
              <a:t>By storing the 3 steps, we can cover the error</a:t>
            </a:r>
          </a:p>
        </p:txBody>
      </p: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395B3912-E1CD-E5FB-F757-D85443F727E7}"/>
              </a:ext>
            </a:extLst>
          </p:cNvPr>
          <p:cNvCxnSpPr>
            <a:cxnSpLocks/>
          </p:cNvCxnSpPr>
          <p:nvPr/>
        </p:nvCxnSpPr>
        <p:spPr>
          <a:xfrm flipH="1">
            <a:off x="2112726" y="3671491"/>
            <a:ext cx="606150" cy="6324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86C5B5-3AF2-D953-7B03-235C02D32046}"/>
                  </a:ext>
                </a:extLst>
              </p:cNvPr>
              <p:cNvSpPr txBox="1"/>
              <p:nvPr/>
            </p:nvSpPr>
            <p:spPr>
              <a:xfrm rot="18839277">
                <a:off x="1202056" y="3501742"/>
                <a:ext cx="196996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 − 2)</m:t>
                      </m:r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r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86C5B5-3AF2-D953-7B03-235C02D32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39277">
                <a:off x="1202056" y="3501742"/>
                <a:ext cx="196996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B475F74B-7963-AFD6-7C94-A46027BEA4B8}"/>
              </a:ext>
            </a:extLst>
          </p:cNvPr>
          <p:cNvCxnSpPr>
            <a:cxnSpLocks/>
          </p:cNvCxnSpPr>
          <p:nvPr/>
        </p:nvCxnSpPr>
        <p:spPr>
          <a:xfrm flipH="1">
            <a:off x="339329" y="3221573"/>
            <a:ext cx="2981581" cy="30174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79D78EE-D99A-35BD-A823-AEEAF3A0D317}"/>
                  </a:ext>
                </a:extLst>
              </p:cNvPr>
              <p:cNvSpPr txBox="1"/>
              <p:nvPr/>
            </p:nvSpPr>
            <p:spPr>
              <a:xfrm rot="18803690">
                <a:off x="1118382" y="4538897"/>
                <a:ext cx="203135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+2)</m:t>
                      </m:r>
                      <m:r>
                        <m:rPr>
                          <m:sty m:val="p"/>
                        </m:rPr>
                        <a:rPr lang="en-US" altLang="ko-KR" sz="2800" b="0" i="1" smtClean="0">
                          <a:latin typeface="Cambria Math" panose="02040503050406030204" pitchFamily="18" charset="0"/>
                        </a:rPr>
                        <m:t>r</m:t>
                      </m:r>
                    </m:oMath>
                  </m:oMathPara>
                </a14:m>
                <a:endParaRPr lang="ko-KR" alt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79D78EE-D99A-35BD-A823-AEEAF3A0D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03690">
                <a:off x="1118382" y="4538897"/>
                <a:ext cx="203135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6507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5" grpId="0" animBg="1"/>
      <p:bldP spid="18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29FADD-C29F-27DD-E437-97503CBE2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306776A-503F-EF7E-0ACC-191ABCFC4859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C5B19B6D-99FC-E4EE-36C5-3205D146B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8085"/>
          </a:xfrm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environment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AA39FDE4-3A5F-505A-B77C-8BD6E37C7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212465"/>
              </p:ext>
            </p:extLst>
          </p:nvPr>
        </p:nvGraphicFramePr>
        <p:xfrm>
          <a:off x="838200" y="3057584"/>
          <a:ext cx="10833904" cy="36223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8476">
                  <a:extLst>
                    <a:ext uri="{9D8B030D-6E8A-4147-A177-3AD203B41FA5}">
                      <a16:colId xmlns:a16="http://schemas.microsoft.com/office/drawing/2014/main" val="1170110983"/>
                    </a:ext>
                  </a:extLst>
                </a:gridCol>
                <a:gridCol w="2708476">
                  <a:extLst>
                    <a:ext uri="{9D8B030D-6E8A-4147-A177-3AD203B41FA5}">
                      <a16:colId xmlns:a16="http://schemas.microsoft.com/office/drawing/2014/main" val="1408224876"/>
                    </a:ext>
                  </a:extLst>
                </a:gridCol>
                <a:gridCol w="2708476">
                  <a:extLst>
                    <a:ext uri="{9D8B030D-6E8A-4147-A177-3AD203B41FA5}">
                      <a16:colId xmlns:a16="http://schemas.microsoft.com/office/drawing/2014/main" val="2017288057"/>
                    </a:ext>
                  </a:extLst>
                </a:gridCol>
                <a:gridCol w="2708476">
                  <a:extLst>
                    <a:ext uri="{9D8B030D-6E8A-4147-A177-3AD203B41FA5}">
                      <a16:colId xmlns:a16="http://schemas.microsoft.com/office/drawing/2014/main" val="3560661617"/>
                    </a:ext>
                  </a:extLst>
                </a:gridCol>
              </a:tblGrid>
              <a:tr h="9055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GPU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RTX 2080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RTX 3080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RTX 4080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4881948"/>
                  </a:ext>
                </a:extLst>
              </a:tr>
              <a:tr h="9055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Arch.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Turing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Ampere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Ada Lovelace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2250282"/>
                  </a:ext>
                </a:extLst>
              </a:tr>
              <a:tr h="9055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# of CUDA cores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2,944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8,704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9,728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1400593"/>
                  </a:ext>
                </a:extLst>
              </a:tr>
              <a:tr h="9055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# of RT cores (Gen. )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46 (1</a:t>
                      </a:r>
                      <a:r>
                        <a:rPr lang="en-US" altLang="ko-KR" sz="2400" baseline="30000" dirty="0"/>
                        <a:t>st</a:t>
                      </a:r>
                      <a:r>
                        <a:rPr lang="en-US" altLang="ko-KR" sz="2400" dirty="0"/>
                        <a:t>)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68 (2</a:t>
                      </a:r>
                      <a:r>
                        <a:rPr lang="en-US" altLang="ko-KR" sz="2400" baseline="30000" dirty="0"/>
                        <a:t>nd</a:t>
                      </a:r>
                      <a:r>
                        <a:rPr lang="en-US" altLang="ko-KR" sz="2400" dirty="0"/>
                        <a:t>)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76 (3</a:t>
                      </a:r>
                      <a:r>
                        <a:rPr lang="en-US" altLang="ko-KR" sz="2400" baseline="30000" dirty="0"/>
                        <a:t>rd</a:t>
                      </a:r>
                      <a:r>
                        <a:rPr lang="en-US" altLang="ko-KR" sz="2400" dirty="0"/>
                        <a:t>)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8154786"/>
                  </a:ext>
                </a:extLst>
              </a:tr>
            </a:tbl>
          </a:graphicData>
        </a:graphic>
      </p:graphicFrame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0B966F24-C908-1851-5060-02784D520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220154"/>
              </p:ext>
            </p:extLst>
          </p:nvPr>
        </p:nvGraphicFramePr>
        <p:xfrm>
          <a:off x="838200" y="1638429"/>
          <a:ext cx="10833904" cy="145817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8476">
                  <a:extLst>
                    <a:ext uri="{9D8B030D-6E8A-4147-A177-3AD203B41FA5}">
                      <a16:colId xmlns:a16="http://schemas.microsoft.com/office/drawing/2014/main" val="1170110983"/>
                    </a:ext>
                  </a:extLst>
                </a:gridCol>
                <a:gridCol w="8125428">
                  <a:extLst>
                    <a:ext uri="{9D8B030D-6E8A-4147-A177-3AD203B41FA5}">
                      <a16:colId xmlns:a16="http://schemas.microsoft.com/office/drawing/2014/main" val="1408224876"/>
                    </a:ext>
                  </a:extLst>
                </a:gridCol>
              </a:tblGrid>
              <a:tr h="72908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Host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Intel i5-14600K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4881948"/>
                  </a:ext>
                </a:extLst>
              </a:tr>
              <a:tr h="72908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RAM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32GB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2250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326507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C3AF87-C397-3E00-2E2D-3411F5877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FED24A3-DBCA-8390-37C6-E1ADEE7D4134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784D6EC4-C43E-CA0F-EF22-EC95FC238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8085"/>
          </a:xfrm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 model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 descr="만화 영화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8CC591E-BE90-868F-FB4A-962E81B8B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734" y="1748009"/>
            <a:ext cx="10394066" cy="3614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6A4BED-D79A-B2B1-700B-DA3F6FC54F6A}"/>
              </a:ext>
            </a:extLst>
          </p:cNvPr>
          <p:cNvSpPr txBox="1"/>
          <p:nvPr/>
        </p:nvSpPr>
        <p:spPr>
          <a:xfrm>
            <a:off x="734062" y="5397800"/>
            <a:ext cx="241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Happy Buddha</a:t>
            </a:r>
          </a:p>
          <a:p>
            <a:pPr algn="ctr"/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(543K point)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4B7F3-9967-209E-ABF7-1AF33833C125}"/>
              </a:ext>
            </a:extLst>
          </p:cNvPr>
          <p:cNvSpPr txBox="1"/>
          <p:nvPr/>
        </p:nvSpPr>
        <p:spPr>
          <a:xfrm>
            <a:off x="3120841" y="5409901"/>
            <a:ext cx="241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Dragon</a:t>
            </a:r>
          </a:p>
          <a:p>
            <a:pPr algn="ctr"/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(437K point)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6C2026-73E2-384A-571C-F8270E8A8BDD}"/>
              </a:ext>
            </a:extLst>
          </p:cNvPr>
          <p:cNvSpPr txBox="1"/>
          <p:nvPr/>
        </p:nvSpPr>
        <p:spPr>
          <a:xfrm>
            <a:off x="5644122" y="5409901"/>
            <a:ext cx="241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Thai statue</a:t>
            </a:r>
          </a:p>
          <a:p>
            <a:pPr algn="ctr"/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(4.9M point)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1AA692-A884-43F3-81BB-C21878313374}"/>
              </a:ext>
            </a:extLst>
          </p:cNvPr>
          <p:cNvSpPr txBox="1"/>
          <p:nvPr/>
        </p:nvSpPr>
        <p:spPr>
          <a:xfrm>
            <a:off x="8473200" y="5409901"/>
            <a:ext cx="241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Asian Dragon</a:t>
            </a:r>
          </a:p>
          <a:p>
            <a:pPr algn="ctr"/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(3.6M point)</a:t>
            </a:r>
          </a:p>
        </p:txBody>
      </p:sp>
    </p:spTree>
    <p:extLst>
      <p:ext uri="{BB962C8B-B14F-4D97-AF65-F5344CB8AC3E}">
        <p14:creationId xmlns:p14="http://schemas.microsoft.com/office/powerpoint/2010/main" val="3257395890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5F0FA71-2FAC-E04E-9C01-49629C51CDA8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9" name="내용 개체 틀 8" descr="아동 미술, 그림, 스케치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7EE2756-DE4A-8C3B-5FAA-EB18E9699A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098032"/>
            <a:ext cx="5181600" cy="2914650"/>
          </a:xfr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C0D75403-DF15-264C-8496-0CC6BFA65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8085"/>
          </a:xfrm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Scenario: Translation 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D4F262-A954-5C6D-DD5F-DFB254832C37}"/>
              </a:ext>
            </a:extLst>
          </p:cNvPr>
          <p:cNvSpPr txBox="1"/>
          <p:nvPr/>
        </p:nvSpPr>
        <p:spPr>
          <a:xfrm>
            <a:off x="6172200" y="5179548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Scenario: Translation</a:t>
            </a:r>
          </a:p>
          <a:p>
            <a:pPr algn="ctr"/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Dragon (437K points per object)</a:t>
            </a:r>
          </a:p>
        </p:txBody>
      </p:sp>
      <p:graphicFrame>
        <p:nvGraphicFramePr>
          <p:cNvPr id="5" name="내용 개체 틀 4">
            <a:extLst>
              <a:ext uri="{FF2B5EF4-FFF2-40B4-BE49-F238E27FC236}">
                <a16:creationId xmlns:a16="http://schemas.microsoft.com/office/drawing/2014/main" id="{DCA8819E-4F92-0E3E-6DE5-D30FFB5DC49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33418708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A947A12-C16B-3142-9804-A1D3B4068EF7}"/>
              </a:ext>
            </a:extLst>
          </p:cNvPr>
          <p:cNvSpPr txBox="1"/>
          <p:nvPr/>
        </p:nvSpPr>
        <p:spPr>
          <a:xfrm>
            <a:off x="1219201" y="5012682"/>
            <a:ext cx="97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0.27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8A76B1-D05B-7DC9-847C-DD466B45F7B3}"/>
              </a:ext>
            </a:extLst>
          </p:cNvPr>
          <p:cNvSpPr txBox="1"/>
          <p:nvPr/>
        </p:nvSpPr>
        <p:spPr>
          <a:xfrm>
            <a:off x="2192217" y="4727222"/>
            <a:ext cx="97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0.41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E87B05-FA3C-8533-CF47-5E412FBB49B7}"/>
              </a:ext>
            </a:extLst>
          </p:cNvPr>
          <p:cNvSpPr txBox="1"/>
          <p:nvPr/>
        </p:nvSpPr>
        <p:spPr>
          <a:xfrm>
            <a:off x="5046784" y="2473799"/>
            <a:ext cx="97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16.7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  <p:sp>
        <p:nvSpPr>
          <p:cNvPr id="13" name="화살표: 아래로 구부러짐 12">
            <a:extLst>
              <a:ext uri="{FF2B5EF4-FFF2-40B4-BE49-F238E27FC236}">
                <a16:creationId xmlns:a16="http://schemas.microsoft.com/office/drawing/2014/main" id="{03222257-B8A2-5FD3-4432-E54481CECDAD}"/>
              </a:ext>
            </a:extLst>
          </p:cNvPr>
          <p:cNvSpPr/>
          <p:nvPr/>
        </p:nvSpPr>
        <p:spPr>
          <a:xfrm rot="20544735">
            <a:off x="1599596" y="4397667"/>
            <a:ext cx="926123" cy="465198"/>
          </a:xfrm>
          <a:prstGeom prst="curved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화살표: 아래로 구부러짐 13">
            <a:extLst>
              <a:ext uri="{FF2B5EF4-FFF2-40B4-BE49-F238E27FC236}">
                <a16:creationId xmlns:a16="http://schemas.microsoft.com/office/drawing/2014/main" id="{066A6386-CD6A-965D-9237-0B560A1410AF}"/>
              </a:ext>
            </a:extLst>
          </p:cNvPr>
          <p:cNvSpPr/>
          <p:nvPr/>
        </p:nvSpPr>
        <p:spPr>
          <a:xfrm rot="19483863">
            <a:off x="2348607" y="3100457"/>
            <a:ext cx="2761949" cy="657084"/>
          </a:xfrm>
          <a:prstGeom prst="curved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8F20B8-1D2E-34BB-562F-2CCBDC7EB7FB}"/>
              </a:ext>
            </a:extLst>
          </p:cNvPr>
          <p:cNvSpPr txBox="1"/>
          <p:nvPr/>
        </p:nvSpPr>
        <p:spPr>
          <a:xfrm rot="19884575">
            <a:off x="1282564" y="3924516"/>
            <a:ext cx="97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x1.5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221AD7-179A-0C9E-B126-B040CDAA83FD}"/>
              </a:ext>
            </a:extLst>
          </p:cNvPr>
          <p:cNvSpPr txBox="1"/>
          <p:nvPr/>
        </p:nvSpPr>
        <p:spPr>
          <a:xfrm rot="19547942">
            <a:off x="2756562" y="2643169"/>
            <a:ext cx="1344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x40.7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9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 animBg="1"/>
      <p:bldP spid="14" grpId="0" animBg="1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22BCEE-E305-7840-7AC7-480D7C577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DC63C63C-380E-32E4-5A93-21A75B232103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내용 개체 틀 4" descr="아동 미술, 그림, 스케치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A54484-7E4D-EFF7-8825-6D6DE61220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2098032"/>
            <a:ext cx="5181600" cy="2914650"/>
          </a:xfr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6AD2D306-1433-58D4-7A84-DC53CE77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8085"/>
          </a:xfrm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Scenario: Different object 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E4A4D5-3B8D-07B6-289E-56113B80D29D}"/>
              </a:ext>
            </a:extLst>
          </p:cNvPr>
          <p:cNvSpPr txBox="1"/>
          <p:nvPr/>
        </p:nvSpPr>
        <p:spPr>
          <a:xfrm>
            <a:off x="838200" y="5179548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Scenario: Different object</a:t>
            </a:r>
          </a:p>
          <a:p>
            <a:pPr algn="ctr"/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Thai Statue (4.8M) and Happy Budda (543K)</a:t>
            </a:r>
          </a:p>
        </p:txBody>
      </p:sp>
      <p:graphicFrame>
        <p:nvGraphicFramePr>
          <p:cNvPr id="2" name="내용 개체 틀 4">
            <a:extLst>
              <a:ext uri="{FF2B5EF4-FFF2-40B4-BE49-F238E27FC236}">
                <a16:creationId xmlns:a16="http://schemas.microsoft.com/office/drawing/2014/main" id="{43FE5208-4110-DDDC-783E-00FAE1F4AED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5922657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7880C08-4404-D2F3-6511-C79F502DDB4D}"/>
              </a:ext>
            </a:extLst>
          </p:cNvPr>
          <p:cNvSpPr txBox="1"/>
          <p:nvPr/>
        </p:nvSpPr>
        <p:spPr>
          <a:xfrm>
            <a:off x="6540162" y="5108485"/>
            <a:ext cx="97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0.04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B70187-CC9A-2ECD-5CF6-E4704B84E990}"/>
              </a:ext>
            </a:extLst>
          </p:cNvPr>
          <p:cNvSpPr txBox="1"/>
          <p:nvPr/>
        </p:nvSpPr>
        <p:spPr>
          <a:xfrm>
            <a:off x="7449815" y="4931008"/>
            <a:ext cx="97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0.06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FCC3E-0F58-0AD6-DF34-12375E83DF42}"/>
              </a:ext>
            </a:extLst>
          </p:cNvPr>
          <p:cNvSpPr txBox="1"/>
          <p:nvPr/>
        </p:nvSpPr>
        <p:spPr>
          <a:xfrm>
            <a:off x="10304382" y="4017741"/>
            <a:ext cx="97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3.22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  <p:sp>
        <p:nvSpPr>
          <p:cNvPr id="10" name="화살표: 아래로 구부러짐 9">
            <a:extLst>
              <a:ext uri="{FF2B5EF4-FFF2-40B4-BE49-F238E27FC236}">
                <a16:creationId xmlns:a16="http://schemas.microsoft.com/office/drawing/2014/main" id="{0C6C9441-E037-BE05-E364-B58AB022F2C1}"/>
              </a:ext>
            </a:extLst>
          </p:cNvPr>
          <p:cNvSpPr/>
          <p:nvPr/>
        </p:nvSpPr>
        <p:spPr>
          <a:xfrm rot="20544735">
            <a:off x="6857194" y="4601453"/>
            <a:ext cx="926123" cy="465198"/>
          </a:xfrm>
          <a:prstGeom prst="curved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화살표: 아래로 구부러짐 11">
            <a:extLst>
              <a:ext uri="{FF2B5EF4-FFF2-40B4-BE49-F238E27FC236}">
                <a16:creationId xmlns:a16="http://schemas.microsoft.com/office/drawing/2014/main" id="{22DB88A1-D4AA-819E-0099-C2009FDA40BA}"/>
              </a:ext>
            </a:extLst>
          </p:cNvPr>
          <p:cNvSpPr/>
          <p:nvPr/>
        </p:nvSpPr>
        <p:spPr>
          <a:xfrm rot="20444472">
            <a:off x="7946163" y="3901978"/>
            <a:ext cx="2381623" cy="606427"/>
          </a:xfrm>
          <a:prstGeom prst="curved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822458-A792-E3E8-69FE-80602EB884DB}"/>
              </a:ext>
            </a:extLst>
          </p:cNvPr>
          <p:cNvSpPr txBox="1"/>
          <p:nvPr/>
        </p:nvSpPr>
        <p:spPr>
          <a:xfrm rot="19884575">
            <a:off x="6540162" y="4128302"/>
            <a:ext cx="97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x1.5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AEF0D7-03FB-50DE-3D18-4044D656798B}"/>
              </a:ext>
            </a:extLst>
          </p:cNvPr>
          <p:cNvSpPr txBox="1"/>
          <p:nvPr/>
        </p:nvSpPr>
        <p:spPr>
          <a:xfrm rot="20297232">
            <a:off x="8153874" y="3368491"/>
            <a:ext cx="1344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x53.6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1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 animBg="1"/>
      <p:bldP spid="12" grpId="0" animBg="1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FCDBD5-CECA-733D-6F2E-88CF93B3B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94FF801D-93AC-EC6D-B519-5CB22E92277A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CE7431A3-1162-501C-3F57-96391D2E7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8085"/>
          </a:xfrm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Scenario: Decimation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C23F5E-47BA-0AC8-C25F-0EF601D797A8}"/>
              </a:ext>
            </a:extLst>
          </p:cNvPr>
          <p:cNvSpPr txBox="1"/>
          <p:nvPr/>
        </p:nvSpPr>
        <p:spPr>
          <a:xfrm>
            <a:off x="6172202" y="5179548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Scenario: Decimation</a:t>
            </a:r>
          </a:p>
          <a:p>
            <a:pPr algn="ctr"/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Asian Dragon (3.61M points and 10K points)</a:t>
            </a:r>
          </a:p>
        </p:txBody>
      </p:sp>
      <p:pic>
        <p:nvPicPr>
          <p:cNvPr id="22" name="그림 21" descr="지도, 포유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5154C3-5CF1-FA1E-B009-5613A62D0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550" y="1584644"/>
            <a:ext cx="3594904" cy="3594904"/>
          </a:xfrm>
          <a:prstGeom prst="rect">
            <a:avLst/>
          </a:prstGeom>
        </p:spPr>
      </p:pic>
      <p:graphicFrame>
        <p:nvGraphicFramePr>
          <p:cNvPr id="2" name="내용 개체 틀 4">
            <a:extLst>
              <a:ext uri="{FF2B5EF4-FFF2-40B4-BE49-F238E27FC236}">
                <a16:creationId xmlns:a16="http://schemas.microsoft.com/office/drawing/2014/main" id="{27FE862C-0A66-C1D5-6D72-BEF6485D33F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80356934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074E09B-61BC-5511-DED6-839F577CC697}"/>
              </a:ext>
            </a:extLst>
          </p:cNvPr>
          <p:cNvSpPr txBox="1"/>
          <p:nvPr/>
        </p:nvSpPr>
        <p:spPr>
          <a:xfrm>
            <a:off x="1706082" y="5028147"/>
            <a:ext cx="97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0.05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583A3-7233-23A1-355E-678773B9AB8E}"/>
              </a:ext>
            </a:extLst>
          </p:cNvPr>
          <p:cNvSpPr txBox="1"/>
          <p:nvPr/>
        </p:nvSpPr>
        <p:spPr>
          <a:xfrm>
            <a:off x="3001827" y="5061387"/>
            <a:ext cx="97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0.11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D0DABE-3286-6EF3-9F29-09879BBB4397}"/>
              </a:ext>
            </a:extLst>
          </p:cNvPr>
          <p:cNvSpPr txBox="1"/>
          <p:nvPr/>
        </p:nvSpPr>
        <p:spPr>
          <a:xfrm>
            <a:off x="4800423" y="4160025"/>
            <a:ext cx="97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10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  <p:sp>
        <p:nvSpPr>
          <p:cNvPr id="9" name="화살표: 아래로 구부러짐 8">
            <a:extLst>
              <a:ext uri="{FF2B5EF4-FFF2-40B4-BE49-F238E27FC236}">
                <a16:creationId xmlns:a16="http://schemas.microsoft.com/office/drawing/2014/main" id="{A3535907-5885-65D8-71FE-F7AF76C74892}"/>
              </a:ext>
            </a:extLst>
          </p:cNvPr>
          <p:cNvSpPr/>
          <p:nvPr/>
        </p:nvSpPr>
        <p:spPr>
          <a:xfrm rot="183413">
            <a:off x="2462397" y="4604341"/>
            <a:ext cx="926123" cy="465198"/>
          </a:xfrm>
          <a:prstGeom prst="curved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화살표: 아래로 구부러짐 9">
            <a:extLst>
              <a:ext uri="{FF2B5EF4-FFF2-40B4-BE49-F238E27FC236}">
                <a16:creationId xmlns:a16="http://schemas.microsoft.com/office/drawing/2014/main" id="{647D0710-774D-2A52-5390-BA6041859CD5}"/>
              </a:ext>
            </a:extLst>
          </p:cNvPr>
          <p:cNvSpPr/>
          <p:nvPr/>
        </p:nvSpPr>
        <p:spPr>
          <a:xfrm rot="19664998">
            <a:off x="3367464" y="4029967"/>
            <a:ext cx="1746480" cy="606427"/>
          </a:xfrm>
          <a:prstGeom prst="curved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7F48D9-A20E-8B3B-4F35-25AB31550AE6}"/>
              </a:ext>
            </a:extLst>
          </p:cNvPr>
          <p:cNvSpPr txBox="1"/>
          <p:nvPr/>
        </p:nvSpPr>
        <p:spPr>
          <a:xfrm>
            <a:off x="2356927" y="4027718"/>
            <a:ext cx="97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x2.2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6B3CFC-806E-58B5-DC71-9741F5B045C2}"/>
              </a:ext>
            </a:extLst>
          </p:cNvPr>
          <p:cNvSpPr txBox="1"/>
          <p:nvPr/>
        </p:nvSpPr>
        <p:spPr>
          <a:xfrm rot="19760365">
            <a:off x="3334638" y="3530391"/>
            <a:ext cx="1344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X90.91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8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 animBg="1"/>
      <p:bldP spid="10" grpId="0" animBg="1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4DA11-C9B5-A26E-A6CC-596CDDFDC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1D04264-9863-7946-46B4-F2296BAB86FC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47CE2D7-1B3D-2A92-1D83-4143F876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Hausdorff</a:t>
            </a:r>
            <a:r>
              <a:rPr kumimoji="1" lang="ko-KR" altLang="en-US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R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in App.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417324-03FD-1739-3993-962C1D3D3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4733753"/>
          </a:xfrm>
        </p:spPr>
        <p:txBody>
          <a:bodyPr>
            <a:normAutofit/>
          </a:bodyPr>
          <a:lstStyle/>
          <a:p>
            <a:r>
              <a:rPr lang="en-US" altLang="zh-TW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Hausdorff</a:t>
            </a:r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distance is used for various applications</a:t>
            </a:r>
          </a:p>
          <a:p>
            <a:pPr lvl="1"/>
            <a:r>
              <a:rPr lang="en-US" altLang="zh-TW" sz="20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as Computer Graphics, Computer Vision, Robotics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7721819-0909-58C8-54E5-429417386DCB}"/>
              </a:ext>
            </a:extLst>
          </p:cNvPr>
          <p:cNvSpPr/>
          <p:nvPr/>
        </p:nvSpPr>
        <p:spPr>
          <a:xfrm>
            <a:off x="805653" y="2282642"/>
            <a:ext cx="2890684" cy="25367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36A5DEE-FFB0-7486-4F5B-EB528015FB28}"/>
              </a:ext>
            </a:extLst>
          </p:cNvPr>
          <p:cNvSpPr/>
          <p:nvPr/>
        </p:nvSpPr>
        <p:spPr>
          <a:xfrm>
            <a:off x="4702618" y="2282642"/>
            <a:ext cx="2890684" cy="25367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76DE894-1045-375D-FF0E-D551AFFAAF2D}"/>
              </a:ext>
            </a:extLst>
          </p:cNvPr>
          <p:cNvSpPr/>
          <p:nvPr/>
        </p:nvSpPr>
        <p:spPr>
          <a:xfrm>
            <a:off x="8599583" y="2282642"/>
            <a:ext cx="2890684" cy="25367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E1FD92-328E-D1E3-1305-4E65C0115498}"/>
              </a:ext>
            </a:extLst>
          </p:cNvPr>
          <p:cNvSpPr txBox="1"/>
          <p:nvPr/>
        </p:nvSpPr>
        <p:spPr>
          <a:xfrm>
            <a:off x="805653" y="4922517"/>
            <a:ext cx="2890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Similarity check</a:t>
            </a:r>
            <a:endParaRPr lang="ko-KR" alt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E44BB2-AF2E-7918-76CE-8E286EDBD103}"/>
              </a:ext>
            </a:extLst>
          </p:cNvPr>
          <p:cNvSpPr txBox="1"/>
          <p:nvPr/>
        </p:nvSpPr>
        <p:spPr>
          <a:xfrm>
            <a:off x="805653" y="5325418"/>
            <a:ext cx="2890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Compare the object similarity between two- or more- objects</a:t>
            </a:r>
            <a:endParaRPr lang="ko-KR" alt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A7F13E-8DC2-AA18-C786-3BB2C8D50CBF}"/>
              </a:ext>
            </a:extLst>
          </p:cNvPr>
          <p:cNvSpPr txBox="1"/>
          <p:nvPr/>
        </p:nvSpPr>
        <p:spPr>
          <a:xfrm>
            <a:off x="4702618" y="4922517"/>
            <a:ext cx="2890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Pattern matching</a:t>
            </a:r>
            <a:endParaRPr lang="ko-KR" alt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FADC6F-ED9C-EED5-1679-B73708AEF824}"/>
              </a:ext>
            </a:extLst>
          </p:cNvPr>
          <p:cNvSpPr txBox="1"/>
          <p:nvPr/>
        </p:nvSpPr>
        <p:spPr>
          <a:xfrm>
            <a:off x="4702618" y="5325418"/>
            <a:ext cx="2890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Finding position or registration, </a:t>
            </a:r>
            <a:r>
              <a:rPr lang="en-US" altLang="ko-KR" sz="2400" dirty="0" err="1"/>
              <a:t>etc</a:t>
            </a:r>
            <a:r>
              <a:rPr lang="en-US" altLang="ko-KR" sz="2400" dirty="0"/>
              <a:t>…</a:t>
            </a:r>
            <a:endParaRPr lang="ko-KR" alt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4D2605-8240-BDA9-FCBF-C4965911CE52}"/>
              </a:ext>
            </a:extLst>
          </p:cNvPr>
          <p:cNvSpPr txBox="1"/>
          <p:nvPr/>
        </p:nvSpPr>
        <p:spPr>
          <a:xfrm>
            <a:off x="8599583" y="4922517"/>
            <a:ext cx="2890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Simulation</a:t>
            </a:r>
            <a:endParaRPr lang="ko-KR" alt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0E406B-1F2A-0D0B-CCD1-DA724ABB6A11}"/>
              </a:ext>
            </a:extLst>
          </p:cNvPr>
          <p:cNvSpPr txBox="1"/>
          <p:nvPr/>
        </p:nvSpPr>
        <p:spPr>
          <a:xfrm>
            <a:off x="8599583" y="5325418"/>
            <a:ext cx="2890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Penetration depth calculation</a:t>
            </a:r>
            <a:endParaRPr lang="ko-KR" altLang="en-US" sz="2400" dirty="0"/>
          </a:p>
        </p:txBody>
      </p:sp>
      <p:pic>
        <p:nvPicPr>
          <p:cNvPr id="5" name="내용 개체 틀 15" descr="그림, 지도, 아동 미술, 클립아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AA1B03-98DB-2798-E85C-B84B75CF1A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520" b="10520"/>
          <a:stretch>
            <a:fillRect/>
          </a:stretch>
        </p:blipFill>
        <p:spPr>
          <a:xfrm>
            <a:off x="980033" y="2547440"/>
            <a:ext cx="2541924" cy="2007126"/>
          </a:xfrm>
          <a:prstGeom prst="rect">
            <a:avLst/>
          </a:prstGeom>
        </p:spPr>
      </p:pic>
      <p:pic>
        <p:nvPicPr>
          <p:cNvPr id="1026" name="Picture 2" descr="Surimposition of the template on the scene image at the location of best match">
            <a:extLst>
              <a:ext uri="{FF2B5EF4-FFF2-40B4-BE49-F238E27FC236}">
                <a16:creationId xmlns:a16="http://schemas.microsoft.com/office/drawing/2014/main" id="{82DAF8FF-94D1-1C15-0013-C9795BB0B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42" y="2307864"/>
            <a:ext cx="2832810" cy="249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244CFE-EE8A-C691-0293-DAAB046B45EE}"/>
              </a:ext>
            </a:extLst>
          </p:cNvPr>
          <p:cNvSpPr txBox="1"/>
          <p:nvPr/>
        </p:nvSpPr>
        <p:spPr>
          <a:xfrm>
            <a:off x="4737342" y="6277740"/>
            <a:ext cx="2890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00" dirty="0"/>
              <a:t>[Image from Normand et al.]</a:t>
            </a:r>
            <a:endParaRPr lang="ko-KR" altLang="en-US" sz="1000" dirty="0"/>
          </a:p>
        </p:txBody>
      </p:sp>
      <p:pic>
        <p:nvPicPr>
          <p:cNvPr id="17" name="내용 개체 틀 9" descr="테이블웨어, 머그잔, 커피잔, 컵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4375981-D2EE-B596-0DA4-73DA87A95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2443" y="2385009"/>
            <a:ext cx="2693903" cy="23330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61D0D25-A4A1-F7CD-B6FC-0EEB6E6F723B}"/>
              </a:ext>
            </a:extLst>
          </p:cNvPr>
          <p:cNvSpPr txBox="1"/>
          <p:nvPr/>
        </p:nvSpPr>
        <p:spPr>
          <a:xfrm>
            <a:off x="8594051" y="6179754"/>
            <a:ext cx="2890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00" dirty="0" err="1"/>
              <a:t>PolyDepth</a:t>
            </a:r>
            <a:endParaRPr lang="en-US" altLang="ko-KR" sz="1000" dirty="0"/>
          </a:p>
          <a:p>
            <a:pPr algn="ctr"/>
            <a:r>
              <a:rPr lang="en-US" altLang="ko-KR" sz="1000" dirty="0"/>
              <a:t>[Je et al., 2012]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055488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E43CB5-EB3E-ED0F-D2A7-3B3356AE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CD2D703D-EFC0-5C4E-0CFD-366D39F78EC3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405D48BE-2E74-0950-518E-6A107CE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8085"/>
          </a:xfrm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474B95E-AE10-CDDE-C0EF-E7E1702A5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74157"/>
            <a:ext cx="10204048" cy="4602806"/>
          </a:xfrm>
        </p:spPr>
        <p:txBody>
          <a:bodyPr/>
          <a:lstStyle/>
          <a:p>
            <a:r>
              <a:rPr lang="en-US" altLang="ko-KR" dirty="0"/>
              <a:t>We proposed a novel method to solve </a:t>
            </a:r>
            <a:r>
              <a:rPr lang="en-US" altLang="ko-KR" b="1" dirty="0" err="1"/>
              <a:t>Hausdorff</a:t>
            </a:r>
            <a:r>
              <a:rPr lang="en-US" altLang="ko-KR" b="1" dirty="0"/>
              <a:t> distance</a:t>
            </a:r>
            <a:r>
              <a:rPr lang="en-US" altLang="ko-KR" dirty="0"/>
              <a:t> between point sets using </a:t>
            </a:r>
            <a:r>
              <a:rPr lang="en-US" altLang="ko-KR" b="1" dirty="0"/>
              <a:t>ray tracing core</a:t>
            </a:r>
          </a:p>
        </p:txBody>
      </p:sp>
      <p:graphicFrame>
        <p:nvGraphicFramePr>
          <p:cNvPr id="6" name="차트 5">
            <a:extLst>
              <a:ext uri="{FF2B5EF4-FFF2-40B4-BE49-F238E27FC236}">
                <a16:creationId xmlns:a16="http://schemas.microsoft.com/office/drawing/2014/main" id="{AA1011B6-21E8-B50F-D320-3064BB56A2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5157580"/>
              </p:ext>
            </p:extLst>
          </p:nvPr>
        </p:nvGraphicFramePr>
        <p:xfrm>
          <a:off x="2308802" y="2701222"/>
          <a:ext cx="8154044" cy="3606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0FE7333-C188-E948-B62B-02B39BAB79E8}"/>
              </a:ext>
            </a:extLst>
          </p:cNvPr>
          <p:cNvSpPr txBox="1"/>
          <p:nvPr/>
        </p:nvSpPr>
        <p:spPr>
          <a:xfrm>
            <a:off x="9178056" y="3754766"/>
            <a:ext cx="2569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 120.97 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BF97C-B5CB-D616-81C6-88EDF914B4AC}"/>
              </a:ext>
            </a:extLst>
          </p:cNvPr>
          <p:cNvSpPr txBox="1"/>
          <p:nvPr/>
        </p:nvSpPr>
        <p:spPr>
          <a:xfrm>
            <a:off x="9178056" y="4699569"/>
            <a:ext cx="2569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 63.24 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86F157-206B-BE25-2A67-78AF6C5937F4}"/>
              </a:ext>
            </a:extLst>
          </p:cNvPr>
          <p:cNvSpPr txBox="1"/>
          <p:nvPr/>
        </p:nvSpPr>
        <p:spPr>
          <a:xfrm>
            <a:off x="9178056" y="5270842"/>
            <a:ext cx="2569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 33.39 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6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EFFAE3-6EBC-3B9A-1471-5ABD2F3D0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1654B21-0C3D-28DB-C80D-0F2792CC7E35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6282391D-F6CC-57D9-DBD4-F3B1126C0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8085"/>
          </a:xfrm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6D43604-CBB4-B3E2-E5C8-1EAB87102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74157"/>
            <a:ext cx="10204048" cy="4602806"/>
          </a:xfrm>
        </p:spPr>
        <p:txBody>
          <a:bodyPr/>
          <a:lstStyle/>
          <a:p>
            <a:r>
              <a:rPr lang="en-US" altLang="ko-KR" dirty="0"/>
              <a:t>Hyperparameter</a:t>
            </a:r>
          </a:p>
          <a:p>
            <a:r>
              <a:rPr lang="en-US" altLang="ko-KR" dirty="0"/>
              <a:t>Polygonal model-based </a:t>
            </a:r>
            <a:r>
              <a:rPr lang="en-US" altLang="ko-KR" dirty="0" err="1"/>
              <a:t>Hausdorff</a:t>
            </a:r>
            <a:r>
              <a:rPr lang="en-US" altLang="ko-KR" dirty="0"/>
              <a:t> distance</a:t>
            </a:r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667171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74DC98-C6F2-F646-8883-E75B5E365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264" y="3598685"/>
            <a:ext cx="4899914" cy="600075"/>
          </a:xfrm>
        </p:spPr>
        <p:txBody>
          <a:bodyPr anchor="ctr">
            <a:normAutofit fontScale="90000"/>
          </a:bodyPr>
          <a:lstStyle/>
          <a:p>
            <a:r>
              <a:rPr kumimoji="1" lang="en" altLang="zh-TW" sz="32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detail,</a:t>
            </a:r>
            <a:br>
              <a:rPr kumimoji="1" lang="en" altLang="zh-TW" sz="32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" altLang="zh-TW" sz="32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visit the project page</a:t>
            </a:r>
            <a:endParaRPr kumimoji="1" lang="zh-TW" altLang="en-US" sz="3200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0713B42-98FC-0148-96E1-C031D5036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1264" y="2821093"/>
            <a:ext cx="4899914" cy="567753"/>
          </a:xfrm>
        </p:spPr>
        <p:txBody>
          <a:bodyPr anchor="ctr">
            <a:noAutofit/>
          </a:bodyPr>
          <a:lstStyle/>
          <a:p>
            <a:r>
              <a:rPr kumimoji="1" lang="en" altLang="zh-TW" sz="40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kumimoji="1" lang="zh-TW" altLang="en-US" sz="40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 descr="패턴, 스크린샷, 그래픽, 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455395D-6449-3408-89D5-3B593F38A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462" y="2821093"/>
            <a:ext cx="1785094" cy="17850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11779F-0490-0C20-6916-46B5878DE7F3}"/>
              </a:ext>
            </a:extLst>
          </p:cNvPr>
          <p:cNvSpPr txBox="1"/>
          <p:nvPr/>
        </p:nvSpPr>
        <p:spPr>
          <a:xfrm>
            <a:off x="6800279" y="4713656"/>
            <a:ext cx="4522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https://hpc-lab-koreatech.github.io/RT-HDIST/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D1F110-146B-B179-1536-692E5E20F22A}"/>
              </a:ext>
            </a:extLst>
          </p:cNvPr>
          <p:cNvSpPr txBox="1"/>
          <p:nvPr/>
        </p:nvSpPr>
        <p:spPr>
          <a:xfrm>
            <a:off x="6865462" y="2351049"/>
            <a:ext cx="4522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dirty="0"/>
              <a:t>https://www.spinlab.kr/home</a:t>
            </a:r>
            <a:endParaRPr lang="ko-KR" altLang="en-US" dirty="0"/>
          </a:p>
        </p:txBody>
      </p:sp>
      <p:sp>
        <p:nvSpPr>
          <p:cNvPr id="8" name="화살표: 아래쪽 7">
            <a:extLst>
              <a:ext uri="{FF2B5EF4-FFF2-40B4-BE49-F238E27FC236}">
                <a16:creationId xmlns:a16="http://schemas.microsoft.com/office/drawing/2014/main" id="{03926D60-1B63-653E-3405-A9B6FE6FF838}"/>
              </a:ext>
            </a:extLst>
          </p:cNvPr>
          <p:cNvSpPr/>
          <p:nvPr/>
        </p:nvSpPr>
        <p:spPr>
          <a:xfrm>
            <a:off x="8699825" y="4187159"/>
            <a:ext cx="361857" cy="35319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화살표: 아래쪽 8">
            <a:extLst>
              <a:ext uri="{FF2B5EF4-FFF2-40B4-BE49-F238E27FC236}">
                <a16:creationId xmlns:a16="http://schemas.microsoft.com/office/drawing/2014/main" id="{00535E83-176D-16DE-991A-0E7DE21CAF26}"/>
              </a:ext>
            </a:extLst>
          </p:cNvPr>
          <p:cNvSpPr/>
          <p:nvPr/>
        </p:nvSpPr>
        <p:spPr>
          <a:xfrm rot="10800000">
            <a:off x="9411081" y="2821093"/>
            <a:ext cx="361857" cy="35319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 descr="스크린샷, 패턴, 그래픽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CE3CAF-D7AB-CCCD-6BC2-239751D69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3963" y="2827850"/>
            <a:ext cx="1778338" cy="177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4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36D180-B7C7-E3C5-5861-2E95EAFD8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683159B-B9CA-77C0-7B5E-96C1CAF09976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AC71991-A254-A855-2FB8-110994086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E1F1A1-4577-4A7D-7674-726F1855E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4733753"/>
          </a:xfrm>
        </p:spPr>
        <p:txBody>
          <a:bodyPr>
            <a:normAutofit/>
          </a:bodyPr>
          <a:lstStyle/>
          <a:p>
            <a:r>
              <a:rPr lang="en-US" altLang="zh-TW" sz="20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KD-Tree-based and Octree-based point-point </a:t>
            </a:r>
            <a:r>
              <a:rPr lang="en-US" altLang="zh-TW" sz="2000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Hausdorff</a:t>
            </a:r>
            <a:r>
              <a:rPr lang="en-US" altLang="zh-TW" sz="20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distance</a:t>
            </a:r>
            <a:endParaRPr lang="en-US" altLang="zh-TW" sz="1200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[Zhang et al. 2017] Efficient and accurate </a:t>
            </a:r>
            <a:r>
              <a:rPr lang="en-US" altLang="zh-TW" sz="1600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Hausdorff</a:t>
            </a:r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distance computation based on diffusion search</a:t>
            </a:r>
          </a:p>
          <a:p>
            <a:pPr lvl="1"/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[Taha et al. 2015] An efficient algorithm for calculating the exact </a:t>
            </a:r>
            <a:r>
              <a:rPr lang="en-US" altLang="zh-TW" sz="1600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Hausdorff</a:t>
            </a:r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distance</a:t>
            </a:r>
          </a:p>
          <a:p>
            <a:pPr lvl="1"/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[Ryu et al. 2021] An efficient computational algorithm for </a:t>
            </a:r>
            <a:r>
              <a:rPr lang="en-US" altLang="zh-TW" sz="1600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Hausdorff</a:t>
            </a:r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distance based on points-ruling-out and systematic random sampling</a:t>
            </a:r>
          </a:p>
          <a:p>
            <a:r>
              <a:rPr lang="en-US" altLang="zh-TW" sz="20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researched for triangle-triangle </a:t>
            </a:r>
            <a:r>
              <a:rPr lang="en-US" altLang="zh-TW" sz="2000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Hausdorff</a:t>
            </a:r>
            <a:r>
              <a:rPr lang="en-US" altLang="zh-TW" sz="20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distance</a:t>
            </a:r>
            <a:endParaRPr lang="en-US" altLang="zh-TW" sz="1600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[Tang et al. 2009] Interactive </a:t>
            </a:r>
            <a:r>
              <a:rPr lang="en-US" altLang="zh-TW" sz="1600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Hausdorff</a:t>
            </a:r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distance computation for general polygonal models</a:t>
            </a:r>
          </a:p>
          <a:p>
            <a:pPr lvl="1"/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[Zheng et al. 2022] Economic upper bound estimation in </a:t>
            </a:r>
            <a:r>
              <a:rPr lang="en-US" altLang="zh-TW" sz="1600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Hausdorff</a:t>
            </a:r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distance computation for triangle meshes</a:t>
            </a:r>
          </a:p>
          <a:p>
            <a:pPr lvl="1"/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[Sacht et al. 2024] Cascading upper bounds for triangle soup </a:t>
            </a:r>
            <a:r>
              <a:rPr lang="en-US" altLang="zh-TW" sz="1600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Pompeiu-Hausdorff</a:t>
            </a:r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distance</a:t>
            </a:r>
          </a:p>
          <a:p>
            <a:r>
              <a:rPr lang="en-US" altLang="zh-TW" sz="20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Nearest neighbor with ray tracing core</a:t>
            </a:r>
          </a:p>
          <a:p>
            <a:pPr lvl="1"/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[Zhu, 2022] RTNN: accelerating neighbor search using hardware ray tracing</a:t>
            </a:r>
          </a:p>
          <a:p>
            <a:pPr lvl="1"/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[Nagarajan et al., 2023] RT-</a:t>
            </a:r>
            <a:r>
              <a:rPr lang="en-US" altLang="zh-TW" sz="1600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kNNS</a:t>
            </a:r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Unbound: Using RT Cores to Accelerate Unrestricted Neighbor Search</a:t>
            </a:r>
          </a:p>
          <a:p>
            <a:pPr lvl="1"/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zh-TW" sz="1600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Mandarapu</a:t>
            </a:r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2024] </a:t>
            </a:r>
            <a:r>
              <a:rPr lang="en-US" altLang="zh-TW" sz="1600" dirty="0" err="1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Arkade</a:t>
            </a:r>
            <a:r>
              <a:rPr lang="en-US" altLang="zh-TW" sz="1600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k-Nearest Neighbor Search With Non-Euclidean Distances using GPU Ray Tracing</a:t>
            </a:r>
          </a:p>
          <a:p>
            <a:endParaRPr lang="en-US" altLang="zh-TW" sz="2000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TW" sz="2000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24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74DC98-C6F2-F646-8883-E75B5E365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264" y="2938272"/>
            <a:ext cx="4899914" cy="600075"/>
          </a:xfrm>
        </p:spPr>
        <p:txBody>
          <a:bodyPr anchor="ctr">
            <a:normAutofit/>
          </a:bodyPr>
          <a:lstStyle/>
          <a:p>
            <a:r>
              <a:rPr kumimoji="1" lang="en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NEXT :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0713B42-98FC-0148-96E1-C031D5036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1264" y="3565335"/>
            <a:ext cx="4899914" cy="567753"/>
          </a:xfrm>
        </p:spPr>
        <p:txBody>
          <a:bodyPr anchor="ctr">
            <a:noAutofit/>
          </a:bodyPr>
          <a:lstStyle/>
          <a:p>
            <a:r>
              <a:rPr kumimoji="1" lang="en" altLang="zh-TW" sz="40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NAME</a:t>
            </a:r>
            <a:endParaRPr kumimoji="1" lang="zh-TW" altLang="en-US" sz="40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95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15A44F-4143-5732-FAAD-4358E3CCB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4696F5D-67C0-EFB8-7977-71B2132D96DF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7C511A-05CF-CCD9-9459-53491D3B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kumimoji="1" lang="ko-KR" altLang="en-US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R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C617D-2118-220C-F485-892681AC1737}"/>
              </a:ext>
            </a:extLst>
          </p:cNvPr>
          <p:cNvSpPr txBox="1"/>
          <p:nvPr/>
        </p:nvSpPr>
        <p:spPr>
          <a:xfrm>
            <a:off x="838200" y="6021458"/>
            <a:ext cx="485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Point-based </a:t>
            </a:r>
            <a:r>
              <a:rPr lang="en-US" altLang="ko-KR" sz="2400" b="1" dirty="0" err="1"/>
              <a:t>Hausdorff</a:t>
            </a:r>
            <a:endParaRPr lang="ko-KR" alt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077197-8CE9-E896-A96A-14C11A9026E0}"/>
              </a:ext>
            </a:extLst>
          </p:cNvPr>
          <p:cNvSpPr txBox="1"/>
          <p:nvPr/>
        </p:nvSpPr>
        <p:spPr>
          <a:xfrm>
            <a:off x="6609144" y="6021458"/>
            <a:ext cx="485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Object-based </a:t>
            </a:r>
            <a:r>
              <a:rPr lang="en-US" altLang="ko-KR" sz="2400" b="1" dirty="0" err="1"/>
              <a:t>Hausdorff</a:t>
            </a:r>
            <a:endParaRPr lang="ko-KR" altLang="en-US" sz="2400" b="1" dirty="0"/>
          </a:p>
        </p:txBody>
      </p:sp>
      <p:pic>
        <p:nvPicPr>
          <p:cNvPr id="13" name="그림 12" descr="텍스트, 신문, 스크린샷, 출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4ED7E4-5457-847F-3F98-25273C37A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119" y="2449247"/>
            <a:ext cx="2425678" cy="3139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그림 16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4FEE8C-4B86-BD1E-445F-42B896CCA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514" y="2449247"/>
            <a:ext cx="2309232" cy="3139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그림 18" descr="텍스트, 스크린샷, 폰트, 편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F28501-B753-248D-3D52-3B15F6125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232" y="2144267"/>
            <a:ext cx="2381395" cy="3139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그림 20" descr="텍스트, 스크린샷, 편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FCEF33A-01B4-69DF-AE09-23CF18CB94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3270" y="1839287"/>
            <a:ext cx="2219660" cy="31391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3CE033-48C1-1A08-9A6C-F80FAEEAAE83}"/>
              </a:ext>
            </a:extLst>
          </p:cNvPr>
          <p:cNvSpPr txBox="1"/>
          <p:nvPr/>
        </p:nvSpPr>
        <p:spPr>
          <a:xfrm>
            <a:off x="8814421" y="1443210"/>
            <a:ext cx="302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[Sacht et al., 2024]</a:t>
            </a:r>
            <a:endParaRPr lang="ko-KR" altLang="en-US" sz="2400" b="1" dirty="0"/>
          </a:p>
        </p:txBody>
      </p:sp>
      <p:pic>
        <p:nvPicPr>
          <p:cNvPr id="15" name="그림 14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1A14CC4-8EFA-A0BA-C7D6-3A06B3D254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5910" y="2254817"/>
            <a:ext cx="2353859" cy="3139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922E900-3CD7-032F-672B-C7A4C31761B3}"/>
              </a:ext>
            </a:extLst>
          </p:cNvPr>
          <p:cNvSpPr txBox="1"/>
          <p:nvPr/>
        </p:nvSpPr>
        <p:spPr>
          <a:xfrm>
            <a:off x="2698550" y="1792907"/>
            <a:ext cx="302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[Ryu et al., 2021]</a:t>
            </a:r>
            <a:endParaRPr lang="ko-KR" altLang="en-US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46790C-4098-20BD-9688-416256E4AC60}"/>
              </a:ext>
            </a:extLst>
          </p:cNvPr>
          <p:cNvSpPr txBox="1"/>
          <p:nvPr/>
        </p:nvSpPr>
        <p:spPr>
          <a:xfrm>
            <a:off x="6235769" y="2152146"/>
            <a:ext cx="302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[Tang et al., 2009]</a:t>
            </a:r>
            <a:endParaRPr lang="ko-KR" altLang="en-US" sz="2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B4C4B4-9B62-0F3E-C02E-7B3338E3701B}"/>
              </a:ext>
            </a:extLst>
          </p:cNvPr>
          <p:cNvSpPr txBox="1"/>
          <p:nvPr/>
        </p:nvSpPr>
        <p:spPr>
          <a:xfrm>
            <a:off x="577987" y="2117247"/>
            <a:ext cx="302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[Zhang et al., 2017]</a:t>
            </a:r>
            <a:endParaRPr lang="ko-KR" altLang="en-US" sz="2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D8AC14-A326-4CD5-C4AF-53E2C2815C05}"/>
              </a:ext>
            </a:extLst>
          </p:cNvPr>
          <p:cNvSpPr txBox="1"/>
          <p:nvPr/>
        </p:nvSpPr>
        <p:spPr>
          <a:xfrm>
            <a:off x="7601582" y="1787284"/>
            <a:ext cx="302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[Zheng et al., 2022]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0150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6" grpId="0"/>
      <p:bldP spid="28" grpId="0"/>
      <p:bldP spid="24" grpId="0"/>
      <p:bldP spid="27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4D2047-357D-0549-203D-48FA07F01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자유형: 도형 89">
            <a:extLst>
              <a:ext uri="{FF2B5EF4-FFF2-40B4-BE49-F238E27FC236}">
                <a16:creationId xmlns:a16="http://schemas.microsoft.com/office/drawing/2014/main" id="{D8575FFE-108E-BC7D-5845-15F4684CDF18}"/>
              </a:ext>
            </a:extLst>
          </p:cNvPr>
          <p:cNvSpPr/>
          <p:nvPr/>
        </p:nvSpPr>
        <p:spPr>
          <a:xfrm>
            <a:off x="8665336" y="1600765"/>
            <a:ext cx="2963119" cy="2280213"/>
          </a:xfrm>
          <a:custGeom>
            <a:avLst/>
            <a:gdLst>
              <a:gd name="connsiteX0" fmla="*/ 1192193 w 2963119"/>
              <a:gd name="connsiteY0" fmla="*/ 2013995 h 2280213"/>
              <a:gd name="connsiteX1" fmla="*/ 2476983 w 2963119"/>
              <a:gd name="connsiteY1" fmla="*/ 2280213 h 2280213"/>
              <a:gd name="connsiteX2" fmla="*/ 2939970 w 2963119"/>
              <a:gd name="connsiteY2" fmla="*/ 1956122 h 2280213"/>
              <a:gd name="connsiteX3" fmla="*/ 2963119 w 2963119"/>
              <a:gd name="connsiteY3" fmla="*/ 1134319 h 2280213"/>
              <a:gd name="connsiteX4" fmla="*/ 2037145 w 2963119"/>
              <a:gd name="connsiteY4" fmla="*/ 219919 h 2280213"/>
              <a:gd name="connsiteX5" fmla="*/ 555585 w 2963119"/>
              <a:gd name="connsiteY5" fmla="*/ 0 h 2280213"/>
              <a:gd name="connsiteX6" fmla="*/ 0 w 2963119"/>
              <a:gd name="connsiteY6" fmla="*/ 532435 h 2280213"/>
              <a:gd name="connsiteX7" fmla="*/ 1736203 w 2963119"/>
              <a:gd name="connsiteY7" fmla="*/ 1423686 h 2280213"/>
              <a:gd name="connsiteX8" fmla="*/ 1192193 w 2963119"/>
              <a:gd name="connsiteY8" fmla="*/ 2013995 h 228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3119" h="2280213">
                <a:moveTo>
                  <a:pt x="1192193" y="2013995"/>
                </a:moveTo>
                <a:lnTo>
                  <a:pt x="2476983" y="2280213"/>
                </a:lnTo>
                <a:lnTo>
                  <a:pt x="2939970" y="1956122"/>
                </a:lnTo>
                <a:lnTo>
                  <a:pt x="2963119" y="1134319"/>
                </a:lnTo>
                <a:lnTo>
                  <a:pt x="2037145" y="219919"/>
                </a:lnTo>
                <a:lnTo>
                  <a:pt x="555585" y="0"/>
                </a:lnTo>
                <a:lnTo>
                  <a:pt x="0" y="532435"/>
                </a:lnTo>
                <a:lnTo>
                  <a:pt x="1736203" y="1423686"/>
                </a:lnTo>
                <a:lnTo>
                  <a:pt x="1192193" y="2013995"/>
                </a:lnTo>
                <a:close/>
              </a:path>
            </a:pathLst>
          </a:custGeom>
          <a:solidFill>
            <a:srgbClr val="DDE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B00D912-8A61-317B-BD48-2ED6E5E490C6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63973E-3B81-9196-7682-E833AA604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kumimoji="1" lang="ko-KR" altLang="en-US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ko-KR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B35F17-6262-186C-70CE-87576907C946}"/>
              </a:ext>
            </a:extLst>
          </p:cNvPr>
          <p:cNvSpPr txBox="1"/>
          <p:nvPr/>
        </p:nvSpPr>
        <p:spPr>
          <a:xfrm>
            <a:off x="1373962" y="4915012"/>
            <a:ext cx="3621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Acceleration Hierarchies</a:t>
            </a:r>
            <a:endParaRPr lang="ko-KR" alt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147A9E-8BA2-5914-4CAE-6BDE09F95FFC}"/>
              </a:ext>
            </a:extLst>
          </p:cNvPr>
          <p:cNvSpPr txBox="1"/>
          <p:nvPr/>
        </p:nvSpPr>
        <p:spPr>
          <a:xfrm>
            <a:off x="7006107" y="4915012"/>
            <a:ext cx="3621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Lower- and Upper- bound culling</a:t>
            </a:r>
            <a:endParaRPr lang="ko-KR" altLang="en-US" sz="3200" b="1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966D1B5-E79C-599A-6949-9954877D4883}"/>
              </a:ext>
            </a:extLst>
          </p:cNvPr>
          <p:cNvSpPr/>
          <p:nvPr/>
        </p:nvSpPr>
        <p:spPr>
          <a:xfrm>
            <a:off x="2845319" y="2175943"/>
            <a:ext cx="706055" cy="6350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09D55E5-FE4D-117F-30C7-88AA36113CE2}"/>
              </a:ext>
            </a:extLst>
          </p:cNvPr>
          <p:cNvSpPr/>
          <p:nvPr/>
        </p:nvSpPr>
        <p:spPr>
          <a:xfrm>
            <a:off x="1986574" y="3150221"/>
            <a:ext cx="706056" cy="6350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AD108E6-FF89-AC67-4C5A-6C28C98DCAD7}"/>
              </a:ext>
            </a:extLst>
          </p:cNvPr>
          <p:cNvSpPr/>
          <p:nvPr/>
        </p:nvSpPr>
        <p:spPr>
          <a:xfrm>
            <a:off x="3701864" y="3150220"/>
            <a:ext cx="706057" cy="6350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연결선: 꺾임 9">
            <a:extLst>
              <a:ext uri="{FF2B5EF4-FFF2-40B4-BE49-F238E27FC236}">
                <a16:creationId xmlns:a16="http://schemas.microsoft.com/office/drawing/2014/main" id="{8B1173B3-BCDC-14BF-C90D-FED6EB2FC1D1}"/>
              </a:ext>
            </a:extLst>
          </p:cNvPr>
          <p:cNvCxnSpPr>
            <a:cxnSpLocks/>
            <a:stCxn id="8" idx="0"/>
            <a:endCxn id="5" idx="2"/>
          </p:cNvCxnSpPr>
          <p:nvPr/>
        </p:nvCxnSpPr>
        <p:spPr>
          <a:xfrm rot="5400000" flipH="1" flipV="1">
            <a:off x="2599346" y="2551221"/>
            <a:ext cx="339257" cy="858745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연결선: 꺾임 10">
            <a:extLst>
              <a:ext uri="{FF2B5EF4-FFF2-40B4-BE49-F238E27FC236}">
                <a16:creationId xmlns:a16="http://schemas.microsoft.com/office/drawing/2014/main" id="{045EC10E-223B-3442-9A8F-387728CE7104}"/>
              </a:ext>
            </a:extLst>
          </p:cNvPr>
          <p:cNvCxnSpPr>
            <a:cxnSpLocks/>
            <a:stCxn id="9" idx="0"/>
            <a:endCxn id="5" idx="2"/>
          </p:cNvCxnSpPr>
          <p:nvPr/>
        </p:nvCxnSpPr>
        <p:spPr>
          <a:xfrm rot="16200000" flipV="1">
            <a:off x="3456992" y="2552319"/>
            <a:ext cx="339256" cy="856546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203C06F7-F768-A870-921C-8B49C7778B38}"/>
              </a:ext>
            </a:extLst>
          </p:cNvPr>
          <p:cNvSpPr/>
          <p:nvPr/>
        </p:nvSpPr>
        <p:spPr>
          <a:xfrm>
            <a:off x="1471158" y="4146690"/>
            <a:ext cx="706056" cy="6350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43097E5A-D9BE-222F-213E-DF3148097FCB}"/>
              </a:ext>
            </a:extLst>
          </p:cNvPr>
          <p:cNvSpPr/>
          <p:nvPr/>
        </p:nvSpPr>
        <p:spPr>
          <a:xfrm>
            <a:off x="2451869" y="4146690"/>
            <a:ext cx="706057" cy="6350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4E3C1351-C5AE-B9EB-E38D-B0CBF53A8C12}"/>
              </a:ext>
            </a:extLst>
          </p:cNvPr>
          <p:cNvSpPr/>
          <p:nvPr/>
        </p:nvSpPr>
        <p:spPr>
          <a:xfrm>
            <a:off x="3216569" y="4146690"/>
            <a:ext cx="706056" cy="6350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22A0CBD9-A668-FCFC-D63D-886A9AAC7CB4}"/>
              </a:ext>
            </a:extLst>
          </p:cNvPr>
          <p:cNvSpPr/>
          <p:nvPr/>
        </p:nvSpPr>
        <p:spPr>
          <a:xfrm>
            <a:off x="4172177" y="4146691"/>
            <a:ext cx="706057" cy="63502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연결선: 꺾임 33">
            <a:extLst>
              <a:ext uri="{FF2B5EF4-FFF2-40B4-BE49-F238E27FC236}">
                <a16:creationId xmlns:a16="http://schemas.microsoft.com/office/drawing/2014/main" id="{55DCCAAC-1E21-818A-4435-F5E37925EB10}"/>
              </a:ext>
            </a:extLst>
          </p:cNvPr>
          <p:cNvCxnSpPr>
            <a:stCxn id="8" idx="2"/>
            <a:endCxn id="25" idx="0"/>
          </p:cNvCxnSpPr>
          <p:nvPr/>
        </p:nvCxnSpPr>
        <p:spPr>
          <a:xfrm rot="5400000">
            <a:off x="1901170" y="3708258"/>
            <a:ext cx="361448" cy="515416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연결선: 꺾임 35">
            <a:extLst>
              <a:ext uri="{FF2B5EF4-FFF2-40B4-BE49-F238E27FC236}">
                <a16:creationId xmlns:a16="http://schemas.microsoft.com/office/drawing/2014/main" id="{1D6091D9-A7F9-FE8A-914E-D906887B7227}"/>
              </a:ext>
            </a:extLst>
          </p:cNvPr>
          <p:cNvCxnSpPr>
            <a:stCxn id="8" idx="2"/>
            <a:endCxn id="26" idx="0"/>
          </p:cNvCxnSpPr>
          <p:nvPr/>
        </p:nvCxnSpPr>
        <p:spPr>
          <a:xfrm rot="16200000" flipH="1">
            <a:off x="2391526" y="3733318"/>
            <a:ext cx="361448" cy="465296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연결선: 꺾임 37">
            <a:extLst>
              <a:ext uri="{FF2B5EF4-FFF2-40B4-BE49-F238E27FC236}">
                <a16:creationId xmlns:a16="http://schemas.microsoft.com/office/drawing/2014/main" id="{41812D01-8498-2681-6A22-A62A90CD1962}"/>
              </a:ext>
            </a:extLst>
          </p:cNvPr>
          <p:cNvCxnSpPr>
            <a:stCxn id="9" idx="2"/>
            <a:endCxn id="27" idx="0"/>
          </p:cNvCxnSpPr>
          <p:nvPr/>
        </p:nvCxnSpPr>
        <p:spPr>
          <a:xfrm rot="5400000">
            <a:off x="3631521" y="3723317"/>
            <a:ext cx="361449" cy="485296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연결선: 꺾임 39">
            <a:extLst>
              <a:ext uri="{FF2B5EF4-FFF2-40B4-BE49-F238E27FC236}">
                <a16:creationId xmlns:a16="http://schemas.microsoft.com/office/drawing/2014/main" id="{34D8797E-C88C-4509-65A0-4F5E5602A7D6}"/>
              </a:ext>
            </a:extLst>
          </p:cNvPr>
          <p:cNvCxnSpPr>
            <a:stCxn id="9" idx="2"/>
            <a:endCxn id="28" idx="0"/>
          </p:cNvCxnSpPr>
          <p:nvPr/>
        </p:nvCxnSpPr>
        <p:spPr>
          <a:xfrm rot="16200000" flipH="1">
            <a:off x="4109324" y="3730809"/>
            <a:ext cx="361450" cy="470313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AC4A7C7E-8368-8D2B-F36C-6ACC90719936}"/>
              </a:ext>
            </a:extLst>
          </p:cNvPr>
          <p:cNvCxnSpPr/>
          <p:nvPr/>
        </p:nvCxnSpPr>
        <p:spPr>
          <a:xfrm>
            <a:off x="8561165" y="2758233"/>
            <a:ext cx="474562" cy="5903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E01F75F2-3F31-C375-3AEA-130940283F0B}"/>
              </a:ext>
            </a:extLst>
          </p:cNvPr>
          <p:cNvCxnSpPr>
            <a:cxnSpLocks/>
            <a:endCxn id="76" idx="0"/>
          </p:cNvCxnSpPr>
          <p:nvPr/>
        </p:nvCxnSpPr>
        <p:spPr>
          <a:xfrm flipV="1">
            <a:off x="8532563" y="2525532"/>
            <a:ext cx="881840" cy="2122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7EADEFAD-A7F8-C19A-2754-B398ACF1F632}"/>
              </a:ext>
            </a:extLst>
          </p:cNvPr>
          <p:cNvCxnSpPr>
            <a:cxnSpLocks/>
          </p:cNvCxnSpPr>
          <p:nvPr/>
        </p:nvCxnSpPr>
        <p:spPr>
          <a:xfrm flipV="1">
            <a:off x="8563928" y="2099468"/>
            <a:ext cx="124559" cy="6587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FF55D7A5-A2E6-68CB-54D3-B6005A26D5BA}"/>
              </a:ext>
            </a:extLst>
          </p:cNvPr>
          <p:cNvCxnSpPr>
            <a:cxnSpLocks/>
            <a:stCxn id="76" idx="0"/>
            <a:endCxn id="90" idx="6"/>
          </p:cNvCxnSpPr>
          <p:nvPr/>
        </p:nvCxnSpPr>
        <p:spPr>
          <a:xfrm flipH="1" flipV="1">
            <a:off x="8665336" y="2133200"/>
            <a:ext cx="749067" cy="3923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D135789B-CBDC-92B3-1216-3E6B3DDA3434}"/>
              </a:ext>
            </a:extLst>
          </p:cNvPr>
          <p:cNvCxnSpPr>
            <a:cxnSpLocks/>
          </p:cNvCxnSpPr>
          <p:nvPr/>
        </p:nvCxnSpPr>
        <p:spPr>
          <a:xfrm flipH="1" flipV="1">
            <a:off x="9035727" y="3348542"/>
            <a:ext cx="821802" cy="2449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id="{F910BCED-15FD-231C-7B4A-07B9DDF9A332}"/>
              </a:ext>
            </a:extLst>
          </p:cNvPr>
          <p:cNvCxnSpPr>
            <a:cxnSpLocks/>
            <a:endCxn id="76" idx="0"/>
          </p:cNvCxnSpPr>
          <p:nvPr/>
        </p:nvCxnSpPr>
        <p:spPr>
          <a:xfrm flipH="1" flipV="1">
            <a:off x="9414403" y="2525532"/>
            <a:ext cx="414524" cy="10475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9D59B0A2-6C2F-CE4F-AE8A-9EC183E5C2F4}"/>
              </a:ext>
            </a:extLst>
          </p:cNvPr>
          <p:cNvCxnSpPr>
            <a:cxnSpLocks/>
            <a:stCxn id="90" idx="7"/>
          </p:cNvCxnSpPr>
          <p:nvPr/>
        </p:nvCxnSpPr>
        <p:spPr>
          <a:xfrm flipH="1" flipV="1">
            <a:off x="9382967" y="2495037"/>
            <a:ext cx="1018572" cy="5294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직선 연결선 65">
            <a:extLst>
              <a:ext uri="{FF2B5EF4-FFF2-40B4-BE49-F238E27FC236}">
                <a16:creationId xmlns:a16="http://schemas.microsoft.com/office/drawing/2014/main" id="{CCA7CF98-81A2-9BC8-6413-002E387DDCB0}"/>
              </a:ext>
            </a:extLst>
          </p:cNvPr>
          <p:cNvCxnSpPr>
            <a:cxnSpLocks/>
          </p:cNvCxnSpPr>
          <p:nvPr/>
        </p:nvCxnSpPr>
        <p:spPr>
          <a:xfrm flipH="1">
            <a:off x="9871824" y="2992476"/>
            <a:ext cx="583904" cy="6076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이등변 삼각형 68">
            <a:extLst>
              <a:ext uri="{FF2B5EF4-FFF2-40B4-BE49-F238E27FC236}">
                <a16:creationId xmlns:a16="http://schemas.microsoft.com/office/drawing/2014/main" id="{39337686-3669-C4AF-8DB6-D629CCD46306}"/>
              </a:ext>
            </a:extLst>
          </p:cNvPr>
          <p:cNvSpPr/>
          <p:nvPr/>
        </p:nvSpPr>
        <p:spPr>
          <a:xfrm rot="19060419">
            <a:off x="7235132" y="3838990"/>
            <a:ext cx="590309" cy="635021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1" name="직선 화살표 연결선 70">
            <a:extLst>
              <a:ext uri="{FF2B5EF4-FFF2-40B4-BE49-F238E27FC236}">
                <a16:creationId xmlns:a16="http://schemas.microsoft.com/office/drawing/2014/main" id="{A93CC583-339A-3A66-C1D6-CD34C429C90C}"/>
              </a:ext>
            </a:extLst>
          </p:cNvPr>
          <p:cNvCxnSpPr>
            <a:cxnSpLocks/>
            <a:stCxn id="69" idx="2"/>
          </p:cNvCxnSpPr>
          <p:nvPr/>
        </p:nvCxnSpPr>
        <p:spPr>
          <a:xfrm flipV="1">
            <a:off x="7525869" y="2078990"/>
            <a:ext cx="2929859" cy="251099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직선 화살표 연결선 71">
            <a:extLst>
              <a:ext uri="{FF2B5EF4-FFF2-40B4-BE49-F238E27FC236}">
                <a16:creationId xmlns:a16="http://schemas.microsoft.com/office/drawing/2014/main" id="{BE65A80C-64A4-1B8D-9B91-7055D2EFE93C}"/>
              </a:ext>
            </a:extLst>
          </p:cNvPr>
          <p:cNvCxnSpPr>
            <a:cxnSpLocks/>
          </p:cNvCxnSpPr>
          <p:nvPr/>
        </p:nvCxnSpPr>
        <p:spPr>
          <a:xfrm flipV="1">
            <a:off x="7639394" y="2893274"/>
            <a:ext cx="1329597" cy="12912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F8E5BF79-398C-33AD-E072-DA5FB18B928C}"/>
              </a:ext>
            </a:extLst>
          </p:cNvPr>
          <p:cNvSpPr/>
          <p:nvPr/>
        </p:nvSpPr>
        <p:spPr>
          <a:xfrm>
            <a:off x="8561165" y="2099468"/>
            <a:ext cx="1894563" cy="149404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이등변 삼각형 75">
            <a:extLst>
              <a:ext uri="{FF2B5EF4-FFF2-40B4-BE49-F238E27FC236}">
                <a16:creationId xmlns:a16="http://schemas.microsoft.com/office/drawing/2014/main" id="{E3155E59-366C-7830-148C-50A35F9D0C4E}"/>
              </a:ext>
            </a:extLst>
          </p:cNvPr>
          <p:cNvSpPr/>
          <p:nvPr/>
        </p:nvSpPr>
        <p:spPr>
          <a:xfrm rot="3118562">
            <a:off x="8699844" y="2369965"/>
            <a:ext cx="790858" cy="810228"/>
          </a:xfrm>
          <a:prstGeom prst="triangl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488FFAA2-F431-CB06-E90B-BD44BE1E1011}"/>
              </a:ext>
            </a:extLst>
          </p:cNvPr>
          <p:cNvSpPr/>
          <p:nvPr/>
        </p:nvSpPr>
        <p:spPr>
          <a:xfrm>
            <a:off x="9909512" y="4055951"/>
            <a:ext cx="490507" cy="399326"/>
          </a:xfrm>
          <a:prstGeom prst="rect">
            <a:avLst/>
          </a:prstGeom>
          <a:solidFill>
            <a:srgbClr val="DDE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CA3291B-356D-E9D5-0603-8F1E11A10508}"/>
              </a:ext>
            </a:extLst>
          </p:cNvPr>
          <p:cNvSpPr txBox="1"/>
          <p:nvPr/>
        </p:nvSpPr>
        <p:spPr>
          <a:xfrm>
            <a:off x="10476834" y="3960683"/>
            <a:ext cx="127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culled</a:t>
            </a:r>
            <a:endParaRPr lang="ko-KR" altLang="en-US" sz="2800" dirty="0"/>
          </a:p>
        </p:txBody>
      </p:sp>
      <p:sp>
        <p:nvSpPr>
          <p:cNvPr id="97" name="이등변 삼각형 96">
            <a:extLst>
              <a:ext uri="{FF2B5EF4-FFF2-40B4-BE49-F238E27FC236}">
                <a16:creationId xmlns:a16="http://schemas.microsoft.com/office/drawing/2014/main" id="{11F616BB-2C76-CB87-1925-AAA54BAFC76A}"/>
              </a:ext>
            </a:extLst>
          </p:cNvPr>
          <p:cNvSpPr/>
          <p:nvPr/>
        </p:nvSpPr>
        <p:spPr>
          <a:xfrm rot="19060419">
            <a:off x="3085081" y="1974933"/>
            <a:ext cx="590309" cy="635021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466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05769 0.15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69 0.15208 L 0.09245 0.292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93" grpId="0" animBg="1"/>
      <p:bldP spid="94" grpId="0"/>
      <p:bldP spid="97" grpId="0" animBg="1"/>
      <p:bldP spid="9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984305-BD25-675B-47AE-E8847A45D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ADD8DDE-AB2B-63BC-58EB-6421CF835513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0B6D0B6-818E-98E9-4454-F8E4DE2B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 descr="아동 미술, 그림, 예술, 스케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50D089B-1C2F-1096-9858-8D42C65EB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188" y="3097385"/>
            <a:ext cx="3305537" cy="3305537"/>
          </a:xfrm>
          <a:prstGeom prst="rect">
            <a:avLst/>
          </a:prstGeom>
        </p:spPr>
      </p:pic>
      <p:graphicFrame>
        <p:nvGraphicFramePr>
          <p:cNvPr id="8" name="차트 7">
            <a:extLst>
              <a:ext uri="{FF2B5EF4-FFF2-40B4-BE49-F238E27FC236}">
                <a16:creationId xmlns:a16="http://schemas.microsoft.com/office/drawing/2014/main" id="{698576B4-B8F2-6032-82A9-894551D351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0187944"/>
              </p:ext>
            </p:extLst>
          </p:nvPr>
        </p:nvGraphicFramePr>
        <p:xfrm>
          <a:off x="6593712" y="2764364"/>
          <a:ext cx="5054650" cy="3971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5C5B3F2-09A4-3D90-8AA1-B8D4F7DD4D41}"/>
              </a:ext>
            </a:extLst>
          </p:cNvPr>
          <p:cNvSpPr txBox="1"/>
          <p:nvPr/>
        </p:nvSpPr>
        <p:spPr>
          <a:xfrm>
            <a:off x="1584287" y="6149596"/>
            <a:ext cx="4259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Happy Budda (543K points)</a:t>
            </a:r>
            <a:endParaRPr lang="ko-KR" alt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DB0AD-D64C-B57C-495B-5BB18B63AA92}"/>
              </a:ext>
            </a:extLst>
          </p:cNvPr>
          <p:cNvSpPr txBox="1"/>
          <p:nvPr/>
        </p:nvSpPr>
        <p:spPr>
          <a:xfrm>
            <a:off x="2763606" y="1309113"/>
            <a:ext cx="3174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rgbClr val="FF0000"/>
                </a:solidFill>
              </a:rPr>
              <a:t>Low</a:t>
            </a:r>
            <a:r>
              <a:rPr lang="en-US" altLang="ko-KR" sz="2800" b="1" dirty="0"/>
              <a:t> parallelism</a:t>
            </a:r>
            <a:endParaRPr lang="ko-KR" alt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645994-867D-BACB-98F5-165CD15C76DD}"/>
              </a:ext>
            </a:extLst>
          </p:cNvPr>
          <p:cNvSpPr txBox="1"/>
          <p:nvPr/>
        </p:nvSpPr>
        <p:spPr>
          <a:xfrm>
            <a:off x="7153252" y="1324157"/>
            <a:ext cx="3900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800" b="1" dirty="0"/>
              <a:t>CPU only method</a:t>
            </a:r>
            <a:endParaRPr lang="ko-KR" altLang="en-US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1D96BC-0C63-77D9-65FB-544562CA0D1F}"/>
              </a:ext>
            </a:extLst>
          </p:cNvPr>
          <p:cNvSpPr txBox="1"/>
          <p:nvPr/>
        </p:nvSpPr>
        <p:spPr>
          <a:xfrm>
            <a:off x="3324098" y="2304271"/>
            <a:ext cx="5796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chemeClr val="accent2"/>
                </a:solidFill>
              </a:rPr>
              <a:t>Low</a:t>
            </a:r>
            <a:r>
              <a:rPr lang="en-US" altLang="ko-KR" sz="2800" b="1" dirty="0"/>
              <a:t> performance for </a:t>
            </a:r>
            <a:r>
              <a:rPr lang="en-US" altLang="ko-KR" sz="2800" b="1" dirty="0">
                <a:solidFill>
                  <a:schemeClr val="accent2"/>
                </a:solidFill>
              </a:rPr>
              <a:t>large data</a:t>
            </a:r>
            <a:endParaRPr lang="ko-KR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id="{59CACE3C-6729-FAD2-6649-495196A875DB}"/>
              </a:ext>
            </a:extLst>
          </p:cNvPr>
          <p:cNvSpPr/>
          <p:nvPr/>
        </p:nvSpPr>
        <p:spPr>
          <a:xfrm>
            <a:off x="6096000" y="1395553"/>
            <a:ext cx="757275" cy="36520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화살표: 오른쪽 14">
            <a:extLst>
              <a:ext uri="{FF2B5EF4-FFF2-40B4-BE49-F238E27FC236}">
                <a16:creationId xmlns:a16="http://schemas.microsoft.com/office/drawing/2014/main" id="{53C2B1F6-6A33-EA73-C1E7-AC84AF1CB29C}"/>
              </a:ext>
            </a:extLst>
          </p:cNvPr>
          <p:cNvSpPr/>
          <p:nvPr/>
        </p:nvSpPr>
        <p:spPr>
          <a:xfrm rot="2690839">
            <a:off x="4747806" y="1916537"/>
            <a:ext cx="684483" cy="36520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38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/>
      <p:bldP spid="12" grpId="0"/>
      <p:bldP spid="13" grpId="0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DADE18-6D1E-A4B5-F8B0-784ABE593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E8EDE1E-19ED-604B-1F45-C7082ECF1905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2CF83E-F1FC-0AAF-8005-54F0A544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GPU system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2AB0277-80EE-D2B9-63C5-344529420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473375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GPU system employs specialized hardware units</a:t>
            </a:r>
            <a:endParaRPr lang="en-US" altLang="zh-TW" sz="2000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내용 개체 틀 8" descr="전자제품, 전자 공학, 전자 기기, 컴퓨터 하드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BA9CEFB-1C4A-5FBD-54AE-AE96C5685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64853" y="3433451"/>
            <a:ext cx="3855245" cy="206692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3C41EFE6-AF9F-AA43-BF0A-860D3A02E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724" y="4336769"/>
            <a:ext cx="2090067" cy="196073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22C1629-2365-D720-ED13-3B979DC74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9723" y="2061850"/>
            <a:ext cx="2090067" cy="19607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033FC0B-25BA-1376-9839-1038B9CD7655}"/>
              </a:ext>
            </a:extLst>
          </p:cNvPr>
          <p:cNvSpPr txBox="1"/>
          <p:nvPr/>
        </p:nvSpPr>
        <p:spPr>
          <a:xfrm rot="16200000">
            <a:off x="6230024" y="5181506"/>
            <a:ext cx="2090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Tensor core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35DF27-0588-E23D-0003-63203FF06ACB}"/>
              </a:ext>
            </a:extLst>
          </p:cNvPr>
          <p:cNvSpPr txBox="1"/>
          <p:nvPr/>
        </p:nvSpPr>
        <p:spPr>
          <a:xfrm rot="16200000">
            <a:off x="6230024" y="2886802"/>
            <a:ext cx="2090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Ray tracing core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DEC022EF-0995-76A8-3D4C-21D38A1FC7BB}"/>
              </a:ext>
            </a:extLst>
          </p:cNvPr>
          <p:cNvCxnSpPr>
            <a:cxnSpLocks/>
            <a:stCxn id="20" idx="3"/>
            <a:endCxn id="24" idx="0"/>
          </p:cNvCxnSpPr>
          <p:nvPr/>
        </p:nvCxnSpPr>
        <p:spPr>
          <a:xfrm flipV="1">
            <a:off x="6220098" y="3071468"/>
            <a:ext cx="870294" cy="13954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E8384278-166C-914A-82CA-DA3D1D2F0BB6}"/>
              </a:ext>
            </a:extLst>
          </p:cNvPr>
          <p:cNvCxnSpPr>
            <a:cxnSpLocks/>
            <a:stCxn id="20" idx="3"/>
            <a:endCxn id="23" idx="0"/>
          </p:cNvCxnSpPr>
          <p:nvPr/>
        </p:nvCxnSpPr>
        <p:spPr>
          <a:xfrm>
            <a:off x="6220098" y="4466914"/>
            <a:ext cx="870294" cy="8992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AFF0861-273A-220F-871C-CD4BD7C36FF6}"/>
              </a:ext>
            </a:extLst>
          </p:cNvPr>
          <p:cNvSpPr txBox="1"/>
          <p:nvPr/>
        </p:nvSpPr>
        <p:spPr>
          <a:xfrm>
            <a:off x="5328581" y="6447270"/>
            <a:ext cx="2890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dirty="0"/>
              <a:t>[image from NVIDA blog]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50108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B1395F-674D-2629-E237-D8E7827B4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B0B085B-5744-513C-2F3C-9E1788F43D65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972CCB0-2B7E-253F-0B2F-5881DB327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 tracing Hardware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3A3E23-F9AB-BA0C-7A81-C9B44218E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4733753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ray tracing core accelerates the intersection test between the ray and the acceleration hierarchy</a:t>
            </a:r>
            <a:endParaRPr lang="en-US" altLang="zh-TW" sz="2000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8D6517F-46E9-3D0B-2F61-DEE8E3F3F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895" y="2596172"/>
            <a:ext cx="2533498" cy="2376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FC5346-EA3F-9939-7CE0-ED79146A741C}"/>
              </a:ext>
            </a:extLst>
          </p:cNvPr>
          <p:cNvSpPr txBox="1"/>
          <p:nvPr/>
        </p:nvSpPr>
        <p:spPr>
          <a:xfrm rot="16200000">
            <a:off x="-503698" y="3596147"/>
            <a:ext cx="2533498" cy="44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Ray tracing core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F9DF06CA-9412-433C-6903-32A3EF8838F3}"/>
              </a:ext>
            </a:extLst>
          </p:cNvPr>
          <p:cNvSpPr/>
          <p:nvPr/>
        </p:nvSpPr>
        <p:spPr>
          <a:xfrm>
            <a:off x="3701384" y="3442622"/>
            <a:ext cx="588837" cy="60038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E2CD4-0EBB-04B0-1859-44C604836381}"/>
              </a:ext>
            </a:extLst>
          </p:cNvPr>
          <p:cNvSpPr txBox="1"/>
          <p:nvPr/>
        </p:nvSpPr>
        <p:spPr>
          <a:xfrm>
            <a:off x="4062469" y="4506493"/>
            <a:ext cx="3775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Ray-AH traversal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5385DC-705E-9D98-5C69-1E8AEF3B2ABE}"/>
              </a:ext>
            </a:extLst>
          </p:cNvPr>
          <p:cNvSpPr txBox="1"/>
          <p:nvPr/>
        </p:nvSpPr>
        <p:spPr>
          <a:xfrm>
            <a:off x="7881624" y="4506492"/>
            <a:ext cx="3775487" cy="44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Ray-Primitive intersection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22ABF3E-7E9F-0C2B-4222-E01C862045BE}"/>
              </a:ext>
            </a:extLst>
          </p:cNvPr>
          <p:cNvSpPr/>
          <p:nvPr/>
        </p:nvSpPr>
        <p:spPr>
          <a:xfrm>
            <a:off x="5453740" y="2712198"/>
            <a:ext cx="1096854" cy="6350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687A6C8-1017-54EE-ABCB-9DA1BF9E7F22}"/>
              </a:ext>
            </a:extLst>
          </p:cNvPr>
          <p:cNvSpPr/>
          <p:nvPr/>
        </p:nvSpPr>
        <p:spPr>
          <a:xfrm>
            <a:off x="4849456" y="3733643"/>
            <a:ext cx="1096854" cy="6350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1E014FF-B09F-71A6-FE6E-0756D3BEDB9B}"/>
              </a:ext>
            </a:extLst>
          </p:cNvPr>
          <p:cNvSpPr/>
          <p:nvPr/>
        </p:nvSpPr>
        <p:spPr>
          <a:xfrm>
            <a:off x="6048351" y="3733643"/>
            <a:ext cx="1096854" cy="6350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연결선: 꺾임 12">
            <a:extLst>
              <a:ext uri="{FF2B5EF4-FFF2-40B4-BE49-F238E27FC236}">
                <a16:creationId xmlns:a16="http://schemas.microsoft.com/office/drawing/2014/main" id="{C928A59C-A560-4EF5-4353-E2FB4B98A055}"/>
              </a:ext>
            </a:extLst>
          </p:cNvPr>
          <p:cNvCxnSpPr>
            <a:stCxn id="11" idx="0"/>
            <a:endCxn id="10" idx="2"/>
          </p:cNvCxnSpPr>
          <p:nvPr/>
        </p:nvCxnSpPr>
        <p:spPr>
          <a:xfrm rot="5400000" flipH="1" flipV="1">
            <a:off x="5506814" y="3238289"/>
            <a:ext cx="386425" cy="604284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연결선: 꺾임 13">
            <a:extLst>
              <a:ext uri="{FF2B5EF4-FFF2-40B4-BE49-F238E27FC236}">
                <a16:creationId xmlns:a16="http://schemas.microsoft.com/office/drawing/2014/main" id="{00A0C8E9-BECC-B02F-B2A2-022286BAEB41}"/>
              </a:ext>
            </a:extLst>
          </p:cNvPr>
          <p:cNvCxnSpPr>
            <a:stCxn id="12" idx="0"/>
            <a:endCxn id="10" idx="2"/>
          </p:cNvCxnSpPr>
          <p:nvPr/>
        </p:nvCxnSpPr>
        <p:spPr>
          <a:xfrm rot="16200000" flipV="1">
            <a:off x="6106261" y="3243125"/>
            <a:ext cx="386425" cy="594611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6686A9FF-0AD0-A259-073A-BCF742B5A7C6}"/>
              </a:ext>
            </a:extLst>
          </p:cNvPr>
          <p:cNvSpPr/>
          <p:nvPr/>
        </p:nvSpPr>
        <p:spPr>
          <a:xfrm rot="2397710">
            <a:off x="9104104" y="2837729"/>
            <a:ext cx="1373954" cy="1209785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55743E07-ACB9-F506-3B68-659FEDFE5CC3}"/>
              </a:ext>
            </a:extLst>
          </p:cNvPr>
          <p:cNvCxnSpPr/>
          <p:nvPr/>
        </p:nvCxnSpPr>
        <p:spPr>
          <a:xfrm flipV="1">
            <a:off x="10098424" y="3029707"/>
            <a:ext cx="484925" cy="323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B29F30A-9E62-0C65-7EF7-D55A05D45A84}"/>
              </a:ext>
            </a:extLst>
          </p:cNvPr>
          <p:cNvCxnSpPr/>
          <p:nvPr/>
        </p:nvCxnSpPr>
        <p:spPr>
          <a:xfrm flipH="1">
            <a:off x="8842843" y="3584958"/>
            <a:ext cx="877483" cy="5404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타원 17">
            <a:extLst>
              <a:ext uri="{FF2B5EF4-FFF2-40B4-BE49-F238E27FC236}">
                <a16:creationId xmlns:a16="http://schemas.microsoft.com/office/drawing/2014/main" id="{E6E598BD-2787-A907-3E55-C236FB15B764}"/>
              </a:ext>
            </a:extLst>
          </p:cNvPr>
          <p:cNvSpPr/>
          <p:nvPr/>
        </p:nvSpPr>
        <p:spPr>
          <a:xfrm>
            <a:off x="9676659" y="3542192"/>
            <a:ext cx="87334" cy="8733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DCFA76C1-6383-E4F7-03B4-1672B5AFC4D8}"/>
              </a:ext>
            </a:extLst>
          </p:cNvPr>
          <p:cNvSpPr/>
          <p:nvPr/>
        </p:nvSpPr>
        <p:spPr>
          <a:xfrm>
            <a:off x="4428927" y="2408437"/>
            <a:ext cx="3146479" cy="2752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F178FB94-5BD8-9685-1179-5472C0FF7712}"/>
              </a:ext>
            </a:extLst>
          </p:cNvPr>
          <p:cNvSpPr/>
          <p:nvPr/>
        </p:nvSpPr>
        <p:spPr>
          <a:xfrm>
            <a:off x="1840375" y="5463250"/>
            <a:ext cx="8553691" cy="12056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b="1" dirty="0"/>
              <a:t>Accelerate tree traversal via ray tracing formulation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31417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1D9E93-723E-63C0-4C91-D0D3406D0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F9833F4-4280-106B-ACA9-5976492F1DAF}"/>
              </a:ext>
            </a:extLst>
          </p:cNvPr>
          <p:cNvSpPr/>
          <p:nvPr/>
        </p:nvSpPr>
        <p:spPr>
          <a:xfrm>
            <a:off x="691055" y="904167"/>
            <a:ext cx="4543097" cy="304800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C488C5A-6D47-7A49-6545-939C919B8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67907" cy="1078085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32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endParaRPr kumimoji="1" lang="zh-TW" altLang="en-US" sz="32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0B4262A-4154-4C79-A123-B7476446C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261922" cy="4733753"/>
          </a:xfrm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transform the </a:t>
            </a:r>
            <a:r>
              <a:rPr lang="en-US" altLang="ko-KR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Hausdorff</a:t>
            </a:r>
            <a:r>
              <a:rPr lang="en-US" altLang="ko-K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distance</a:t>
            </a:r>
            <a:r>
              <a:rPr lang="en-US" altLang="ko-KR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computation into a </a:t>
            </a:r>
            <a:r>
              <a:rPr lang="en-US" altLang="ko-KR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 tracing</a:t>
            </a:r>
            <a:r>
              <a:rPr lang="en-US" altLang="ko-KR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problem?</a:t>
            </a:r>
          </a:p>
          <a:p>
            <a:pPr lvl="1"/>
            <a:r>
              <a:rPr lang="en-US" altLang="ko-KR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adapt the RTNN [Zhu, 2022] approach that proposed the method utilizing the ray tracing core to compute the nearest neighbor</a:t>
            </a:r>
            <a:endParaRPr lang="en-US" altLang="zh-TW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그림 67" descr="텍스트, 폰트, 스크린샷, 종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A7C962-9805-012A-F122-7259D5B43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383" y="3199231"/>
            <a:ext cx="2481981" cy="3211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D9D34C9-CA2B-46C3-A8BE-D90A2E186CA5}"/>
              </a:ext>
            </a:extLst>
          </p:cNvPr>
          <p:cNvSpPr txBox="1"/>
          <p:nvPr/>
        </p:nvSpPr>
        <p:spPr>
          <a:xfrm>
            <a:off x="4342155" y="6272310"/>
            <a:ext cx="302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[Zhu, 2022]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064554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8843</TotalTime>
  <Words>1349</Words>
  <Application>Microsoft Office PowerPoint</Application>
  <PresentationFormat>와이드스크린</PresentationFormat>
  <Paragraphs>491</Paragraphs>
  <Slides>34</Slides>
  <Notes>33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41" baseType="lpstr">
      <vt:lpstr>맑은 고딕</vt:lpstr>
      <vt:lpstr>Arial</vt:lpstr>
      <vt:lpstr>Calibri</vt:lpstr>
      <vt:lpstr>Calibri Light</vt:lpstr>
      <vt:lpstr>Cambria Math</vt:lpstr>
      <vt:lpstr>Tahoma</vt:lpstr>
      <vt:lpstr>Office 佈景主題</vt:lpstr>
      <vt:lpstr>RT-HDIST: Ray-Tracing Core-based Hausdorff Distance Computation</vt:lpstr>
      <vt:lpstr>Hausdorff distance</vt:lpstr>
      <vt:lpstr>Hausdorff distance in App.</vt:lpstr>
      <vt:lpstr>Related work</vt:lpstr>
      <vt:lpstr>Related work</vt:lpstr>
      <vt:lpstr>Problem</vt:lpstr>
      <vt:lpstr>Modern GPU system</vt:lpstr>
      <vt:lpstr>Ray tracing Hardware</vt:lpstr>
      <vt:lpstr>Problem</vt:lpstr>
      <vt:lpstr>RTNN approach</vt:lpstr>
      <vt:lpstr>RTNN approach</vt:lpstr>
      <vt:lpstr>RTNN approach</vt:lpstr>
      <vt:lpstr>Hausdorff distance with NN</vt:lpstr>
      <vt:lpstr>Algorithm overview</vt:lpstr>
      <vt:lpstr>Voxel-based clustering</vt:lpstr>
      <vt:lpstr>Voxel-based clustering</vt:lpstr>
      <vt:lpstr>Iterative Candidate Search</vt:lpstr>
      <vt:lpstr>Iterative Candidate Search</vt:lpstr>
      <vt:lpstr>Iterative Candidate Search</vt:lpstr>
      <vt:lpstr>Refined distance computation</vt:lpstr>
      <vt:lpstr>Error Handling</vt:lpstr>
      <vt:lpstr>Error Handling</vt:lpstr>
      <vt:lpstr>Error Handling</vt:lpstr>
      <vt:lpstr>Error Handling</vt:lpstr>
      <vt:lpstr>System environment</vt:lpstr>
      <vt:lpstr>Benchmark model</vt:lpstr>
      <vt:lpstr>Scenario: Translation </vt:lpstr>
      <vt:lpstr>Scenario: Different object </vt:lpstr>
      <vt:lpstr>Scenario: Decimation</vt:lpstr>
      <vt:lpstr>Conclusion</vt:lpstr>
      <vt:lpstr>Future work</vt:lpstr>
      <vt:lpstr>For more detail, please visit the project page</vt:lpstr>
      <vt:lpstr>References</vt:lpstr>
      <vt:lpstr>UP NEXT 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</dc:title>
  <dc:creator>李欣霏</dc:creator>
  <cp:lastModifiedBy>김영우</cp:lastModifiedBy>
  <cp:revision>14</cp:revision>
  <dcterms:created xsi:type="dcterms:W3CDTF">2025-09-02T06:56:10Z</dcterms:created>
  <dcterms:modified xsi:type="dcterms:W3CDTF">2025-11-18T08:10:21Z</dcterms:modified>
</cp:coreProperties>
</file>